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43" r:id="rId2"/>
    <p:sldId id="256" r:id="rId3"/>
    <p:sldId id="339" r:id="rId4"/>
    <p:sldId id="340" r:id="rId5"/>
    <p:sldId id="337" r:id="rId6"/>
    <p:sldId id="344" r:id="rId7"/>
    <p:sldId id="345" r:id="rId8"/>
    <p:sldId id="341" r:id="rId9"/>
    <p:sldId id="338" r:id="rId10"/>
    <p:sldId id="346" r:id="rId11"/>
    <p:sldId id="347" r:id="rId12"/>
    <p:sldId id="342" r:id="rId13"/>
    <p:sldId id="310" r:id="rId14"/>
    <p:sldId id="319" r:id="rId15"/>
    <p:sldId id="315" r:id="rId16"/>
    <p:sldId id="278" r:id="rId17"/>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2D050"/>
    <a:srgbClr val="CCECFF"/>
    <a:srgbClr val="CCFF99"/>
    <a:srgbClr val="CCFFCC"/>
    <a:srgbClr val="33CC33"/>
    <a:srgbClr val="00CC00"/>
    <a:srgbClr val="FFCCFF"/>
    <a:srgbClr val="FCD9BC"/>
    <a:srgbClr val="E4FF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2814" y="-9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trasplante.msc\DocONT\Who-ont\GODT%20A%20PARTIR%20DE%202012\1.%20DATOS\2.%20AN&#193;LISIS%20DE%20DATOS\DATOS%20PARA%20ANALISIS,%20REPORTS\2014Report\BD2014\BASE%20GODT_NL_COE_2014%20-%20incluido%20Jordan.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trasplante.msc\DocONT\Who-ont\GODT%20A%20PARTIR%20DE%202012\1.%20DATOS\2.%20AN&#193;LISIS%20DE%20DATOS\DATOS%20PARA%20ANALISIS,%20REPORTS\2014Report\BD2014\BASE%20GODT_NL_COE_2014%20-%20incluido%20Jorda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trasplante.msc\DocONT\Who-ont\GODT%20A%20PARTIR%20DE%202012\1.%20DATOS\2.%20AN&#193;LISIS%20DE%20DATOS\DATOS%20PARA%20ANALISIS,%20REPORTS\2014Report\BD2014\BASE%20GODT_NL_COE_2014%20-%20incluido%20Jorda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trasplante.msc\DocONT\Who-ont\GODT%20A%20PARTIR%20DE%202012\1.%20DATOS\2.%20AN&#193;LISIS%20DE%20DATOS\DATOS%20PARA%20ANALISIS,%20REPORTS\2014Report\BD2014\BASE%20GODT_NL_COE_2014%20-%20incluido%20Jordan.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trasplante.msc\DocONT\Who-ont\GODT%20A%20PARTIR%20DE%202012\1.%20DATOS\2.%20AN&#193;LISIS%20DE%20DATOS\DATOS%20PARA%20ANALISIS,%20REPORTS\2014Report\BD2014\BASE%20GODT_NL_COE_2014.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trasplante.msc\DocONT\Who-ont\GODT%20A%20PARTIR%20DE%202012\1.%20DATOS\2.%20AN&#193;LISIS%20DE%20DATOS\DATOS%20PARA%20ANALISIS,%20REPORTS\2014Report\BD2014\BASE%20GODT_NL_COE_2014.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trasplante.msc\DocONT\Who-ont\GODT%20A%20PARTIR%20DE%202012\1.%20DATOS\2.%20AN&#193;LISIS%20DE%20DATOS\DATOS%20PARA%20ANALISIS,%20REPORTS\2014Report\BD2014\BASE%20GODT_NL_COE_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GODT_NL_COE_2014 - incluido Jordan.xlsx]4.Superposition Kidney LD+DD!Tabla dinámica1</c:name>
    <c:fmtId val="34"/>
  </c:pivotSource>
  <c:chart>
    <c:autoTitleDeleted val="0"/>
    <c:pivotFmts>
      <c:pivotFmt>
        <c:idx val="0"/>
        <c:spPr>
          <a:solidFill>
            <a:srgbClr val="99CC00"/>
          </a:solidFill>
          <a:ln>
            <a:solidFill>
              <a:schemeClr val="tx1"/>
            </a:solidFill>
          </a:ln>
        </c:spPr>
        <c:marker>
          <c:symbol val="none"/>
        </c:marker>
      </c:pivotFmt>
      <c:pivotFmt>
        <c:idx val="1"/>
        <c:spPr>
          <a:solidFill>
            <a:srgbClr val="FF0000"/>
          </a:solidFill>
          <a:ln>
            <a:solidFill>
              <a:schemeClr val="tx1"/>
            </a:solidFill>
          </a:ln>
        </c:spPr>
        <c:marker>
          <c:symbol val="none"/>
        </c:marker>
      </c:pivotFmt>
      <c:pivotFmt>
        <c:idx val="2"/>
        <c:spPr>
          <a:solidFill>
            <a:srgbClr val="C00000"/>
          </a:solidFill>
          <a:ln w="3175">
            <a:solidFill>
              <a:schemeClr val="tx1"/>
            </a:solidFill>
          </a:ln>
        </c:spPr>
        <c:marker>
          <c:symbol val="none"/>
        </c:marker>
      </c:pivotFmt>
      <c:pivotFmt>
        <c:idx val="3"/>
        <c:spPr>
          <a:solidFill>
            <a:srgbClr val="92D050"/>
          </a:solidFill>
          <a:ln w="3175">
            <a:solidFill>
              <a:schemeClr val="tx1"/>
            </a:solidFill>
            <a:prstDash val="solid"/>
          </a:ln>
          <a:effectLst>
            <a:glow rad="50800">
              <a:srgbClr val="92D050"/>
            </a:glow>
          </a:effectLst>
        </c:spPr>
        <c:marker>
          <c:symbol val="none"/>
        </c:marker>
      </c:pivotFmt>
      <c:pivotFmt>
        <c:idx val="4"/>
        <c:spPr>
          <a:solidFill>
            <a:srgbClr val="92D050"/>
          </a:solidFill>
          <a:ln w="3175">
            <a:solidFill>
              <a:schemeClr val="tx1"/>
            </a:solidFill>
            <a:prstDash val="solid"/>
          </a:ln>
          <a:effectLst>
            <a:glow rad="50800">
              <a:srgbClr val="92D050"/>
            </a:glow>
          </a:effectLst>
        </c:spPr>
        <c:marker>
          <c:symbol val="none"/>
        </c:marker>
      </c:pivotFmt>
      <c:pivotFmt>
        <c:idx val="5"/>
        <c:spPr>
          <a:solidFill>
            <a:srgbClr val="C00000"/>
          </a:solidFill>
          <a:ln w="3175">
            <a:solidFill>
              <a:schemeClr val="tx1"/>
            </a:solidFill>
          </a:ln>
        </c:spPr>
        <c:marker>
          <c:symbol val="none"/>
        </c:marker>
      </c:pivotFmt>
      <c:pivotFmt>
        <c:idx val="6"/>
        <c:spPr>
          <a:solidFill>
            <a:srgbClr val="FF0000"/>
          </a:solidFill>
          <a:ln>
            <a:solidFill>
              <a:schemeClr val="tx1"/>
            </a:solidFill>
          </a:ln>
        </c:spPr>
        <c:marker>
          <c:symbol val="none"/>
        </c:marker>
      </c:pivotFmt>
      <c:pivotFmt>
        <c:idx val="7"/>
        <c:spPr>
          <a:solidFill>
            <a:schemeClr val="accent3"/>
          </a:solidFill>
          <a:ln>
            <a:solidFill>
              <a:schemeClr val="tx1"/>
            </a:solidFill>
          </a:ln>
        </c:spPr>
        <c:marker>
          <c:symbol val="none"/>
        </c:marker>
      </c:pivotFmt>
      <c:pivotFmt>
        <c:idx val="8"/>
        <c:marker>
          <c:symbol val="none"/>
        </c:marker>
      </c:pivotFmt>
      <c:pivotFmt>
        <c:idx val="9"/>
        <c:spPr>
          <a:noFill/>
        </c:spPr>
        <c:marker>
          <c:symbol val="none"/>
        </c:marker>
      </c:pivotFmt>
      <c:pivotFmt>
        <c:idx val="10"/>
        <c:spPr>
          <a:noFill/>
        </c:spPr>
        <c:marker>
          <c:symbol val="none"/>
        </c:marker>
      </c:pivotFmt>
      <c:pivotFmt>
        <c:idx val="11"/>
        <c:marker>
          <c:symbol val="none"/>
        </c:marker>
      </c:pivotFmt>
      <c:pivotFmt>
        <c:idx val="12"/>
        <c:marker>
          <c:symbol val="none"/>
        </c:marker>
      </c:pivotFmt>
      <c:pivotFmt>
        <c:idx val="13"/>
        <c:spPr>
          <a:solidFill>
            <a:schemeClr val="accent3"/>
          </a:solidFill>
          <a:ln>
            <a:solidFill>
              <a:schemeClr val="tx1"/>
            </a:solidFill>
          </a:ln>
        </c:spPr>
        <c:marker>
          <c:symbol val="none"/>
        </c:marker>
      </c:pivotFmt>
      <c:pivotFmt>
        <c:idx val="14"/>
        <c:spPr>
          <a:solidFill>
            <a:srgbClr val="FF0000"/>
          </a:solidFill>
          <a:ln>
            <a:solidFill>
              <a:schemeClr val="tx1"/>
            </a:solidFill>
          </a:ln>
        </c:spPr>
        <c:marker>
          <c:symbol val="none"/>
        </c:marker>
      </c:pivotFmt>
      <c:pivotFmt>
        <c:idx val="15"/>
        <c:spPr>
          <a:solidFill>
            <a:schemeClr val="accent3"/>
          </a:solidFill>
          <a:ln>
            <a:solidFill>
              <a:schemeClr val="tx1"/>
            </a:solidFill>
          </a:ln>
        </c:spPr>
        <c:marker>
          <c:symbol val="none"/>
        </c:marker>
      </c:pivotFmt>
      <c:pivotFmt>
        <c:idx val="16"/>
        <c:spPr>
          <a:solidFill>
            <a:srgbClr val="FF0000"/>
          </a:solidFill>
          <a:ln>
            <a:solidFill>
              <a:schemeClr val="tx1"/>
            </a:solidFill>
          </a:ln>
        </c:spPr>
        <c:marker>
          <c:symbol val="none"/>
        </c:marker>
      </c:pivotFmt>
    </c:pivotFmts>
    <c:plotArea>
      <c:layout>
        <c:manualLayout>
          <c:layoutTarget val="inner"/>
          <c:xMode val="edge"/>
          <c:yMode val="edge"/>
          <c:x val="2.9193115135864239E-2"/>
          <c:y val="1.9783268313827481E-2"/>
          <c:w val="0.94063038240278529"/>
          <c:h val="0.84315752468522709"/>
        </c:manualLayout>
      </c:layout>
      <c:barChart>
        <c:barDir val="col"/>
        <c:grouping val="clustered"/>
        <c:varyColors val="0"/>
        <c:ser>
          <c:idx val="1"/>
          <c:order val="1"/>
          <c:tx>
            <c:strRef>
              <c:f>'4.Superposition Kidney LD+DD'!$C$3:$C$4</c:f>
              <c:strCache>
                <c:ptCount val="1"/>
                <c:pt idx="0">
                  <c:v>Suma de RATE KIDNEY DD</c:v>
                </c:pt>
              </c:strCache>
            </c:strRef>
          </c:tx>
          <c:spPr>
            <a:solidFill>
              <a:schemeClr val="accent3"/>
            </a:solidFill>
            <a:ln>
              <a:solidFill>
                <a:schemeClr val="tx1"/>
              </a:solidFill>
            </a:ln>
          </c:spPr>
          <c:invertIfNegative val="0"/>
          <c:cat>
            <c:strRef>
              <c:f>'4.Superposition Kidney LD+DD'!$A$5:$A$103</c:f>
              <c:strCache>
                <c:ptCount val="98"/>
                <c:pt idx="0">
                  <c:v>Kyrgyzstan</c:v>
                </c:pt>
                <c:pt idx="1">
                  <c:v>Albania</c:v>
                </c:pt>
                <c:pt idx="2">
                  <c:v>Armenia</c:v>
                </c:pt>
                <c:pt idx="3">
                  <c:v>Tajikistan</c:v>
                </c:pt>
                <c:pt idx="4">
                  <c:v>Libya</c:v>
                </c:pt>
                <c:pt idx="5">
                  <c:v>Egypt</c:v>
                </c:pt>
                <c:pt idx="6">
                  <c:v>Mauritius</c:v>
                </c:pt>
                <c:pt idx="7">
                  <c:v>Georgia</c:v>
                </c:pt>
                <c:pt idx="8">
                  <c:v>Mongolia</c:v>
                </c:pt>
                <c:pt idx="9">
                  <c:v>India</c:v>
                </c:pt>
                <c:pt idx="10">
                  <c:v>Nepal</c:v>
                </c:pt>
                <c:pt idx="11">
                  <c:v>Azerbaijan</c:v>
                </c:pt>
                <c:pt idx="12">
                  <c:v>Nicaragua</c:v>
                </c:pt>
                <c:pt idx="13">
                  <c:v>Iceland</c:v>
                </c:pt>
                <c:pt idx="14">
                  <c:v>Nigeria</c:v>
                </c:pt>
                <c:pt idx="15">
                  <c:v>El Salvador</c:v>
                </c:pt>
                <c:pt idx="16">
                  <c:v>Sudan</c:v>
                </c:pt>
                <c:pt idx="17">
                  <c:v>Kenya</c:v>
                </c:pt>
                <c:pt idx="18">
                  <c:v>Syria</c:v>
                </c:pt>
                <c:pt idx="19">
                  <c:v>Algeria</c:v>
                </c:pt>
                <c:pt idx="20">
                  <c:v>Viet Nam</c:v>
                </c:pt>
                <c:pt idx="21">
                  <c:v>UAE</c:v>
                </c:pt>
                <c:pt idx="22">
                  <c:v>Morocco</c:v>
                </c:pt>
                <c:pt idx="23">
                  <c:v>Jordan</c:v>
                </c:pt>
                <c:pt idx="24">
                  <c:v>Ukraine</c:v>
                </c:pt>
                <c:pt idx="25">
                  <c:v>Philippines</c:v>
                </c:pt>
                <c:pt idx="26">
                  <c:v>Japan</c:v>
                </c:pt>
                <c:pt idx="27">
                  <c:v>Guatemala</c:v>
                </c:pt>
                <c:pt idx="28">
                  <c:v>Kazakhstan</c:v>
                </c:pt>
                <c:pt idx="29">
                  <c:v>Malaysia</c:v>
                </c:pt>
                <c:pt idx="30">
                  <c:v>Bolivia </c:v>
                </c:pt>
                <c:pt idx="31">
                  <c:v>Tunisia</c:v>
                </c:pt>
                <c:pt idx="32">
                  <c:v>Montenegro</c:v>
                </c:pt>
                <c:pt idx="33">
                  <c:v>Bosnia &amp; Herzegovina</c:v>
                </c:pt>
                <c:pt idx="34">
                  <c:v>Lebanon</c:v>
                </c:pt>
                <c:pt idx="35">
                  <c:v>Paraguay</c:v>
                </c:pt>
                <c:pt idx="36">
                  <c:v>SouthAfrica</c:v>
                </c:pt>
                <c:pt idx="37">
                  <c:v>Rep of Moldova</c:v>
                </c:pt>
                <c:pt idx="38">
                  <c:v>Singapore</c:v>
                </c:pt>
                <c:pt idx="39">
                  <c:v>China</c:v>
                </c:pt>
                <c:pt idx="40">
                  <c:v>Venezuela </c:v>
                </c:pt>
                <c:pt idx="41">
                  <c:v>Dominican Rep</c:v>
                </c:pt>
                <c:pt idx="42">
                  <c:v>Peru</c:v>
                </c:pt>
                <c:pt idx="43">
                  <c:v>Qatar</c:v>
                </c:pt>
                <c:pt idx="44">
                  <c:v>Saudi Arabia</c:v>
                </c:pt>
                <c:pt idx="45">
                  <c:v>Thailand</c:v>
                </c:pt>
                <c:pt idx="46">
                  <c:v>Ecuador</c:v>
                </c:pt>
                <c:pt idx="47">
                  <c:v>TFYRM</c:v>
                </c:pt>
                <c:pt idx="48">
                  <c:v>Russia</c:v>
                </c:pt>
                <c:pt idx="49">
                  <c:v>Mexico</c:v>
                </c:pt>
                <c:pt idx="50">
                  <c:v>Bulgaria</c:v>
                </c:pt>
                <c:pt idx="51">
                  <c:v>Cyprus</c:v>
                </c:pt>
                <c:pt idx="52">
                  <c:v>Serbia</c:v>
                </c:pt>
                <c:pt idx="53">
                  <c:v>Greece</c:v>
                </c:pt>
                <c:pt idx="54">
                  <c:v>Turkey</c:v>
                </c:pt>
                <c:pt idx="55">
                  <c:v>Panama</c:v>
                </c:pt>
                <c:pt idx="56">
                  <c:v>Israel</c:v>
                </c:pt>
                <c:pt idx="57">
                  <c:v>Costa Rica</c:v>
                </c:pt>
                <c:pt idx="58">
                  <c:v>Kuwait</c:v>
                </c:pt>
                <c:pt idx="59">
                  <c:v>Chile</c:v>
                </c:pt>
                <c:pt idx="60">
                  <c:v>Romania</c:v>
                </c:pt>
                <c:pt idx="61">
                  <c:v>Cuba</c:v>
                </c:pt>
                <c:pt idx="62">
                  <c:v>Colombia</c:v>
                </c:pt>
                <c:pt idx="63">
                  <c:v>Iran </c:v>
                </c:pt>
                <c:pt idx="64">
                  <c:v>New Zealand</c:v>
                </c:pt>
                <c:pt idx="65">
                  <c:v>Rep of Korea</c:v>
                </c:pt>
                <c:pt idx="66">
                  <c:v>Germany</c:v>
                </c:pt>
                <c:pt idx="67">
                  <c:v>Lithuania</c:v>
                </c:pt>
                <c:pt idx="68">
                  <c:v>Slovakia</c:v>
                </c:pt>
                <c:pt idx="69">
                  <c:v>Argentina</c:v>
                </c:pt>
                <c:pt idx="70">
                  <c:v>Brazil</c:v>
                </c:pt>
                <c:pt idx="71">
                  <c:v>Switzerland</c:v>
                </c:pt>
                <c:pt idx="72">
                  <c:v>Ireland</c:v>
                </c:pt>
                <c:pt idx="73">
                  <c:v>Estonia</c:v>
                </c:pt>
                <c:pt idx="74">
                  <c:v>Denmark</c:v>
                </c:pt>
                <c:pt idx="75">
                  <c:v>Canada</c:v>
                </c:pt>
                <c:pt idx="76">
                  <c:v>Latvia</c:v>
                </c:pt>
                <c:pt idx="77">
                  <c:v>Italy</c:v>
                </c:pt>
                <c:pt idx="78">
                  <c:v>Slovenia</c:v>
                </c:pt>
                <c:pt idx="79">
                  <c:v>Australia</c:v>
                </c:pt>
                <c:pt idx="80">
                  <c:v>Netherlands</c:v>
                </c:pt>
                <c:pt idx="81">
                  <c:v>Belarus</c:v>
                </c:pt>
                <c:pt idx="82">
                  <c:v>Poland</c:v>
                </c:pt>
                <c:pt idx="83">
                  <c:v>Sweden</c:v>
                </c:pt>
                <c:pt idx="84">
                  <c:v>UK</c:v>
                </c:pt>
                <c:pt idx="85">
                  <c:v>Hungary</c:v>
                </c:pt>
                <c:pt idx="86">
                  <c:v>Uruguay</c:v>
                </c:pt>
                <c:pt idx="87">
                  <c:v>Portugal</c:v>
                </c:pt>
                <c:pt idx="88">
                  <c:v>Belgium</c:v>
                </c:pt>
                <c:pt idx="89">
                  <c:v>Malta</c:v>
                </c:pt>
                <c:pt idx="90">
                  <c:v>US</c:v>
                </c:pt>
                <c:pt idx="91">
                  <c:v>Norway</c:v>
                </c:pt>
                <c:pt idx="92">
                  <c:v>Czech Rep</c:v>
                </c:pt>
                <c:pt idx="93">
                  <c:v>Finland</c:v>
                </c:pt>
                <c:pt idx="94">
                  <c:v>France</c:v>
                </c:pt>
                <c:pt idx="95">
                  <c:v>Croatia</c:v>
                </c:pt>
                <c:pt idx="96">
                  <c:v>Austria</c:v>
                </c:pt>
                <c:pt idx="97">
                  <c:v>Spain</c:v>
                </c:pt>
              </c:strCache>
            </c:strRef>
          </c:cat>
          <c:val>
            <c:numRef>
              <c:f>'4.Superposition Kidney LD+DD'!$C$5:$C$103</c:f>
              <c:numCache>
                <c:formatCode>General</c:formatCode>
                <c:ptCount val="9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5.0125313283208024E-2</c:v>
                </c:pt>
                <c:pt idx="20">
                  <c:v>9.7297297297297303E-2</c:v>
                </c:pt>
                <c:pt idx="21">
                  <c:v>0.10638297872340426</c:v>
                </c:pt>
                <c:pt idx="22">
                  <c:v>0.23880597014925373</c:v>
                </c:pt>
                <c:pt idx="23">
                  <c:v>0.26666666666666666</c:v>
                </c:pt>
                <c:pt idx="24">
                  <c:v>0.31180400890868598</c:v>
                </c:pt>
                <c:pt idx="25">
                  <c:v>0.42957042957042957</c:v>
                </c:pt>
                <c:pt idx="26">
                  <c:v>1</c:v>
                </c:pt>
                <c:pt idx="27">
                  <c:v>1.0062893081761006</c:v>
                </c:pt>
                <c:pt idx="28">
                  <c:v>1.1445783132530118</c:v>
                </c:pt>
                <c:pt idx="29">
                  <c:v>1.2913907284768211</c:v>
                </c:pt>
                <c:pt idx="30">
                  <c:v>1.574074074074074</c:v>
                </c:pt>
                <c:pt idx="31">
                  <c:v>1.6216216216216217</c:v>
                </c:pt>
                <c:pt idx="32">
                  <c:v>1.6666666666666667</c:v>
                </c:pt>
                <c:pt idx="33">
                  <c:v>1.8421052631578949</c:v>
                </c:pt>
                <c:pt idx="34">
                  <c:v>2</c:v>
                </c:pt>
                <c:pt idx="35">
                  <c:v>2.0289855072463765</c:v>
                </c:pt>
                <c:pt idx="36">
                  <c:v>2.1657250470809792</c:v>
                </c:pt>
                <c:pt idx="37">
                  <c:v>2.2857142857142856</c:v>
                </c:pt>
                <c:pt idx="38">
                  <c:v>3.0909090909090908</c:v>
                </c:pt>
                <c:pt idx="39">
                  <c:v>3.2838283828382839</c:v>
                </c:pt>
                <c:pt idx="40">
                  <c:v>3.3656957928802589</c:v>
                </c:pt>
                <c:pt idx="41">
                  <c:v>3.8095238095238093</c:v>
                </c:pt>
                <c:pt idx="42">
                  <c:v>3.8636363636363638</c:v>
                </c:pt>
                <c:pt idx="43">
                  <c:v>4.3478260869565224</c:v>
                </c:pt>
                <c:pt idx="44">
                  <c:v>4.3537414965986398</c:v>
                </c:pt>
                <c:pt idx="45">
                  <c:v>4.9553571428571423</c:v>
                </c:pt>
                <c:pt idx="46">
                  <c:v>5.125</c:v>
                </c:pt>
                <c:pt idx="47">
                  <c:v>5.7142857142857144</c:v>
                </c:pt>
                <c:pt idx="48">
                  <c:v>5.8666666666666663</c:v>
                </c:pt>
                <c:pt idx="49">
                  <c:v>6.0420032310177705</c:v>
                </c:pt>
                <c:pt idx="50">
                  <c:v>6.1111111111111107</c:v>
                </c:pt>
                <c:pt idx="51">
                  <c:v>7.5</c:v>
                </c:pt>
                <c:pt idx="52">
                  <c:v>7.7894736842105265</c:v>
                </c:pt>
                <c:pt idx="53">
                  <c:v>8.0180180180180187</c:v>
                </c:pt>
                <c:pt idx="54">
                  <c:v>8.364116094986807</c:v>
                </c:pt>
                <c:pt idx="55">
                  <c:v>9.7435897435897445</c:v>
                </c:pt>
                <c:pt idx="56">
                  <c:v>10.512820512820513</c:v>
                </c:pt>
                <c:pt idx="57">
                  <c:v>10.612244897959183</c:v>
                </c:pt>
                <c:pt idx="58">
                  <c:v>11.714285714285714</c:v>
                </c:pt>
                <c:pt idx="59">
                  <c:v>11.910112359550562</c:v>
                </c:pt>
                <c:pt idx="60">
                  <c:v>12.638888888888888</c:v>
                </c:pt>
                <c:pt idx="61">
                  <c:v>13.008849557522122</c:v>
                </c:pt>
                <c:pt idx="62">
                  <c:v>13.149284253578733</c:v>
                </c:pt>
                <c:pt idx="63">
                  <c:v>14.292993630573248</c:v>
                </c:pt>
                <c:pt idx="64">
                  <c:v>14.347826086956523</c:v>
                </c:pt>
                <c:pt idx="65">
                  <c:v>16.323232323232322</c:v>
                </c:pt>
                <c:pt idx="66">
                  <c:v>18.23458282950423</c:v>
                </c:pt>
                <c:pt idx="67">
                  <c:v>19.666666666666668</c:v>
                </c:pt>
                <c:pt idx="68">
                  <c:v>20</c:v>
                </c:pt>
                <c:pt idx="69">
                  <c:v>21.459330143540672</c:v>
                </c:pt>
                <c:pt idx="70">
                  <c:v>22.044554455445546</c:v>
                </c:pt>
                <c:pt idx="71">
                  <c:v>22.073170731707318</c:v>
                </c:pt>
                <c:pt idx="72">
                  <c:v>23.829787234042552</c:v>
                </c:pt>
                <c:pt idx="73">
                  <c:v>23.846153846153847</c:v>
                </c:pt>
                <c:pt idx="74">
                  <c:v>24.821428571428573</c:v>
                </c:pt>
                <c:pt idx="75">
                  <c:v>24.901408450704224</c:v>
                </c:pt>
                <c:pt idx="76">
                  <c:v>26</c:v>
                </c:pt>
                <c:pt idx="77">
                  <c:v>26.006546644844516</c:v>
                </c:pt>
                <c:pt idx="78">
                  <c:v>26.19047619047619</c:v>
                </c:pt>
                <c:pt idx="79">
                  <c:v>26.991525423728813</c:v>
                </c:pt>
                <c:pt idx="80">
                  <c:v>27.976190476190474</c:v>
                </c:pt>
                <c:pt idx="81">
                  <c:v>28.279569892473116</c:v>
                </c:pt>
                <c:pt idx="82">
                  <c:v>28.63874345549738</c:v>
                </c:pt>
                <c:pt idx="83">
                  <c:v>30.104166666666668</c:v>
                </c:pt>
                <c:pt idx="84">
                  <c:v>33.133858267716533</c:v>
                </c:pt>
                <c:pt idx="85">
                  <c:v>34.444444444444443</c:v>
                </c:pt>
                <c:pt idx="86">
                  <c:v>37.058823529411768</c:v>
                </c:pt>
                <c:pt idx="87">
                  <c:v>37.169811320754718</c:v>
                </c:pt>
                <c:pt idx="88">
                  <c:v>37.297297297297298</c:v>
                </c:pt>
                <c:pt idx="89">
                  <c:v>37.5</c:v>
                </c:pt>
                <c:pt idx="90">
                  <c:v>38.062616243025417</c:v>
                </c:pt>
                <c:pt idx="91">
                  <c:v>40.392156862745104</c:v>
                </c:pt>
                <c:pt idx="92">
                  <c:v>41.495327102803742</c:v>
                </c:pt>
                <c:pt idx="93">
                  <c:v>41.666666666666664</c:v>
                </c:pt>
                <c:pt idx="94">
                  <c:v>42.074303405572756</c:v>
                </c:pt>
                <c:pt idx="95">
                  <c:v>43.255813953488371</c:v>
                </c:pt>
                <c:pt idx="96">
                  <c:v>44.117647058823529</c:v>
                </c:pt>
                <c:pt idx="97">
                  <c:v>47.87685774946921</c:v>
                </c:pt>
              </c:numCache>
            </c:numRef>
          </c:val>
        </c:ser>
        <c:dLbls>
          <c:showLegendKey val="0"/>
          <c:showVal val="0"/>
          <c:showCatName val="0"/>
          <c:showSerName val="0"/>
          <c:showPercent val="0"/>
          <c:showBubbleSize val="0"/>
        </c:dLbls>
        <c:gapWidth val="0"/>
        <c:overlap val="21"/>
        <c:axId val="35669504"/>
        <c:axId val="35709312"/>
      </c:barChart>
      <c:barChart>
        <c:barDir val="col"/>
        <c:grouping val="clustered"/>
        <c:varyColors val="0"/>
        <c:ser>
          <c:idx val="0"/>
          <c:order val="0"/>
          <c:tx>
            <c:strRef>
              <c:f>'4.Superposition Kidney LD+DD'!$B$3:$B$4</c:f>
              <c:strCache>
                <c:ptCount val="1"/>
                <c:pt idx="0">
                  <c:v>Suma de RATE KIDNEYLD</c:v>
                </c:pt>
              </c:strCache>
            </c:strRef>
          </c:tx>
          <c:spPr>
            <a:solidFill>
              <a:srgbClr val="FF0000"/>
            </a:solidFill>
            <a:ln>
              <a:solidFill>
                <a:schemeClr val="tx1"/>
              </a:solidFill>
            </a:ln>
          </c:spPr>
          <c:invertIfNegative val="0"/>
          <c:cat>
            <c:strRef>
              <c:f>'4.Superposition Kidney LD+DD'!$A$5:$A$103</c:f>
              <c:strCache>
                <c:ptCount val="98"/>
                <c:pt idx="0">
                  <c:v>Kyrgyzstan</c:v>
                </c:pt>
                <c:pt idx="1">
                  <c:v>Albania</c:v>
                </c:pt>
                <c:pt idx="2">
                  <c:v>Armenia</c:v>
                </c:pt>
                <c:pt idx="3">
                  <c:v>Tajikistan</c:v>
                </c:pt>
                <c:pt idx="4">
                  <c:v>Libya</c:v>
                </c:pt>
                <c:pt idx="5">
                  <c:v>Egypt</c:v>
                </c:pt>
                <c:pt idx="6">
                  <c:v>Mauritius</c:v>
                </c:pt>
                <c:pt idx="7">
                  <c:v>Georgia</c:v>
                </c:pt>
                <c:pt idx="8">
                  <c:v>Mongolia</c:v>
                </c:pt>
                <c:pt idx="9">
                  <c:v>India</c:v>
                </c:pt>
                <c:pt idx="10">
                  <c:v>Nepal</c:v>
                </c:pt>
                <c:pt idx="11">
                  <c:v>Azerbaijan</c:v>
                </c:pt>
                <c:pt idx="12">
                  <c:v>Nicaragua</c:v>
                </c:pt>
                <c:pt idx="13">
                  <c:v>Iceland</c:v>
                </c:pt>
                <c:pt idx="14">
                  <c:v>Nigeria</c:v>
                </c:pt>
                <c:pt idx="15">
                  <c:v>El Salvador</c:v>
                </c:pt>
                <c:pt idx="16">
                  <c:v>Sudan</c:v>
                </c:pt>
                <c:pt idx="17">
                  <c:v>Kenya</c:v>
                </c:pt>
                <c:pt idx="18">
                  <c:v>Syria</c:v>
                </c:pt>
                <c:pt idx="19">
                  <c:v>Algeria</c:v>
                </c:pt>
                <c:pt idx="20">
                  <c:v>Viet Nam</c:v>
                </c:pt>
                <c:pt idx="21">
                  <c:v>UAE</c:v>
                </c:pt>
                <c:pt idx="22">
                  <c:v>Morocco</c:v>
                </c:pt>
                <c:pt idx="23">
                  <c:v>Jordan</c:v>
                </c:pt>
                <c:pt idx="24">
                  <c:v>Ukraine</c:v>
                </c:pt>
                <c:pt idx="25">
                  <c:v>Philippines</c:v>
                </c:pt>
                <c:pt idx="26">
                  <c:v>Japan</c:v>
                </c:pt>
                <c:pt idx="27">
                  <c:v>Guatemala</c:v>
                </c:pt>
                <c:pt idx="28">
                  <c:v>Kazakhstan</c:v>
                </c:pt>
                <c:pt idx="29">
                  <c:v>Malaysia</c:v>
                </c:pt>
                <c:pt idx="30">
                  <c:v>Bolivia </c:v>
                </c:pt>
                <c:pt idx="31">
                  <c:v>Tunisia</c:v>
                </c:pt>
                <c:pt idx="32">
                  <c:v>Montenegro</c:v>
                </c:pt>
                <c:pt idx="33">
                  <c:v>Bosnia &amp; Herzegovina</c:v>
                </c:pt>
                <c:pt idx="34">
                  <c:v>Lebanon</c:v>
                </c:pt>
                <c:pt idx="35">
                  <c:v>Paraguay</c:v>
                </c:pt>
                <c:pt idx="36">
                  <c:v>SouthAfrica</c:v>
                </c:pt>
                <c:pt idx="37">
                  <c:v>Rep of Moldova</c:v>
                </c:pt>
                <c:pt idx="38">
                  <c:v>Singapore</c:v>
                </c:pt>
                <c:pt idx="39">
                  <c:v>China</c:v>
                </c:pt>
                <c:pt idx="40">
                  <c:v>Venezuela </c:v>
                </c:pt>
                <c:pt idx="41">
                  <c:v>Dominican Rep</c:v>
                </c:pt>
                <c:pt idx="42">
                  <c:v>Peru</c:v>
                </c:pt>
                <c:pt idx="43">
                  <c:v>Qatar</c:v>
                </c:pt>
                <c:pt idx="44">
                  <c:v>Saudi Arabia</c:v>
                </c:pt>
                <c:pt idx="45">
                  <c:v>Thailand</c:v>
                </c:pt>
                <c:pt idx="46">
                  <c:v>Ecuador</c:v>
                </c:pt>
                <c:pt idx="47">
                  <c:v>TFYRM</c:v>
                </c:pt>
                <c:pt idx="48">
                  <c:v>Russia</c:v>
                </c:pt>
                <c:pt idx="49">
                  <c:v>Mexico</c:v>
                </c:pt>
                <c:pt idx="50">
                  <c:v>Bulgaria</c:v>
                </c:pt>
                <c:pt idx="51">
                  <c:v>Cyprus</c:v>
                </c:pt>
                <c:pt idx="52">
                  <c:v>Serbia</c:v>
                </c:pt>
                <c:pt idx="53">
                  <c:v>Greece</c:v>
                </c:pt>
                <c:pt idx="54">
                  <c:v>Turkey</c:v>
                </c:pt>
                <c:pt idx="55">
                  <c:v>Panama</c:v>
                </c:pt>
                <c:pt idx="56">
                  <c:v>Israel</c:v>
                </c:pt>
                <c:pt idx="57">
                  <c:v>Costa Rica</c:v>
                </c:pt>
                <c:pt idx="58">
                  <c:v>Kuwait</c:v>
                </c:pt>
                <c:pt idx="59">
                  <c:v>Chile</c:v>
                </c:pt>
                <c:pt idx="60">
                  <c:v>Romania</c:v>
                </c:pt>
                <c:pt idx="61">
                  <c:v>Cuba</c:v>
                </c:pt>
                <c:pt idx="62">
                  <c:v>Colombia</c:v>
                </c:pt>
                <c:pt idx="63">
                  <c:v>Iran </c:v>
                </c:pt>
                <c:pt idx="64">
                  <c:v>New Zealand</c:v>
                </c:pt>
                <c:pt idx="65">
                  <c:v>Rep of Korea</c:v>
                </c:pt>
                <c:pt idx="66">
                  <c:v>Germany</c:v>
                </c:pt>
                <c:pt idx="67">
                  <c:v>Lithuania</c:v>
                </c:pt>
                <c:pt idx="68">
                  <c:v>Slovakia</c:v>
                </c:pt>
                <c:pt idx="69">
                  <c:v>Argentina</c:v>
                </c:pt>
                <c:pt idx="70">
                  <c:v>Brazil</c:v>
                </c:pt>
                <c:pt idx="71">
                  <c:v>Switzerland</c:v>
                </c:pt>
                <c:pt idx="72">
                  <c:v>Ireland</c:v>
                </c:pt>
                <c:pt idx="73">
                  <c:v>Estonia</c:v>
                </c:pt>
                <c:pt idx="74">
                  <c:v>Denmark</c:v>
                </c:pt>
                <c:pt idx="75">
                  <c:v>Canada</c:v>
                </c:pt>
                <c:pt idx="76">
                  <c:v>Latvia</c:v>
                </c:pt>
                <c:pt idx="77">
                  <c:v>Italy</c:v>
                </c:pt>
                <c:pt idx="78">
                  <c:v>Slovenia</c:v>
                </c:pt>
                <c:pt idx="79">
                  <c:v>Australia</c:v>
                </c:pt>
                <c:pt idx="80">
                  <c:v>Netherlands</c:v>
                </c:pt>
                <c:pt idx="81">
                  <c:v>Belarus</c:v>
                </c:pt>
                <c:pt idx="82">
                  <c:v>Poland</c:v>
                </c:pt>
                <c:pt idx="83">
                  <c:v>Sweden</c:v>
                </c:pt>
                <c:pt idx="84">
                  <c:v>UK</c:v>
                </c:pt>
                <c:pt idx="85">
                  <c:v>Hungary</c:v>
                </c:pt>
                <c:pt idx="86">
                  <c:v>Uruguay</c:v>
                </c:pt>
                <c:pt idx="87">
                  <c:v>Portugal</c:v>
                </c:pt>
                <c:pt idx="88">
                  <c:v>Belgium</c:v>
                </c:pt>
                <c:pt idx="89">
                  <c:v>Malta</c:v>
                </c:pt>
                <c:pt idx="90">
                  <c:v>US</c:v>
                </c:pt>
                <c:pt idx="91">
                  <c:v>Norway</c:v>
                </c:pt>
                <c:pt idx="92">
                  <c:v>Czech Rep</c:v>
                </c:pt>
                <c:pt idx="93">
                  <c:v>Finland</c:v>
                </c:pt>
                <c:pt idx="94">
                  <c:v>France</c:v>
                </c:pt>
                <c:pt idx="95">
                  <c:v>Croatia</c:v>
                </c:pt>
                <c:pt idx="96">
                  <c:v>Austria</c:v>
                </c:pt>
                <c:pt idx="97">
                  <c:v>Spain</c:v>
                </c:pt>
              </c:strCache>
            </c:strRef>
          </c:cat>
          <c:val>
            <c:numRef>
              <c:f>'4.Superposition Kidney LD+DD'!$B$5:$B$103</c:f>
              <c:numCache>
                <c:formatCode>General</c:formatCode>
                <c:ptCount val="98"/>
                <c:pt idx="0">
                  <c:v>0.5357142857142857</c:v>
                </c:pt>
                <c:pt idx="1">
                  <c:v>2.8125</c:v>
                </c:pt>
                <c:pt idx="2">
                  <c:v>3</c:v>
                </c:pt>
                <c:pt idx="3">
                  <c:v>2.9761904761904763</c:v>
                </c:pt>
                <c:pt idx="4">
                  <c:v>0.79365079365079372</c:v>
                </c:pt>
                <c:pt idx="5">
                  <c:v>16.990407673860911</c:v>
                </c:pt>
                <c:pt idx="6">
                  <c:v>11.666666666666668</c:v>
                </c:pt>
                <c:pt idx="7">
                  <c:v>6.279069767441861</c:v>
                </c:pt>
                <c:pt idx="8">
                  <c:v>4.8275862068965516</c:v>
                </c:pt>
                <c:pt idx="9">
                  <c:v>5.128609752248698</c:v>
                </c:pt>
                <c:pt idx="10">
                  <c:v>3.5587188612099641</c:v>
                </c:pt>
                <c:pt idx="11">
                  <c:v>10</c:v>
                </c:pt>
                <c:pt idx="12">
                  <c:v>1.7741935483870968</c:v>
                </c:pt>
                <c:pt idx="13">
                  <c:v>26.666666666666668</c:v>
                </c:pt>
                <c:pt idx="14">
                  <c:v>0.10644257703081232</c:v>
                </c:pt>
                <c:pt idx="15">
                  <c:v>6.875</c:v>
                </c:pt>
                <c:pt idx="16">
                  <c:v>3.6855670103092786</c:v>
                </c:pt>
                <c:pt idx="17">
                  <c:v>0.24175824175824176</c:v>
                </c:pt>
                <c:pt idx="18">
                  <c:v>8.1818181818181817</c:v>
                </c:pt>
                <c:pt idx="19">
                  <c:v>4.2105263157894735</c:v>
                </c:pt>
                <c:pt idx="20">
                  <c:v>2.8216216216216217</c:v>
                </c:pt>
                <c:pt idx="21">
                  <c:v>2.8723404255319149</c:v>
                </c:pt>
                <c:pt idx="22">
                  <c:v>1.0149253731343284</c:v>
                </c:pt>
                <c:pt idx="23">
                  <c:v>23.733333333333334</c:v>
                </c:pt>
                <c:pt idx="24">
                  <c:v>2.6057906458797326</c:v>
                </c:pt>
                <c:pt idx="25">
                  <c:v>4.0059940059940065</c:v>
                </c:pt>
                <c:pt idx="26">
                  <c:v>11.582677165354331</c:v>
                </c:pt>
                <c:pt idx="27">
                  <c:v>6.5408805031446535</c:v>
                </c:pt>
                <c:pt idx="28">
                  <c:v>10</c:v>
                </c:pt>
                <c:pt idx="29">
                  <c:v>0.96026490066225167</c:v>
                </c:pt>
                <c:pt idx="30">
                  <c:v>7.314814814814814</c:v>
                </c:pt>
                <c:pt idx="31">
                  <c:v>9.6396396396396398</c:v>
                </c:pt>
                <c:pt idx="32">
                  <c:v>13.333333333333334</c:v>
                </c:pt>
                <c:pt idx="33">
                  <c:v>3.6842105263157898</c:v>
                </c:pt>
                <c:pt idx="34">
                  <c:v>16.2</c:v>
                </c:pt>
                <c:pt idx="35">
                  <c:v>0.72463768115942029</c:v>
                </c:pt>
                <c:pt idx="36">
                  <c:v>1.8455743879472692</c:v>
                </c:pt>
                <c:pt idx="37">
                  <c:v>0.5714285714285714</c:v>
                </c:pt>
                <c:pt idx="38">
                  <c:v>7.2727272727272725</c:v>
                </c:pt>
                <c:pt idx="39">
                  <c:v>0.69091691777873443</c:v>
                </c:pt>
                <c:pt idx="40">
                  <c:v>3.1715210355987056</c:v>
                </c:pt>
                <c:pt idx="41">
                  <c:v>3.6190476190476191</c:v>
                </c:pt>
                <c:pt idx="42">
                  <c:v>0.42207792207792205</c:v>
                </c:pt>
                <c:pt idx="43">
                  <c:v>1.3043478260869565</c:v>
                </c:pt>
                <c:pt idx="44">
                  <c:v>17.482993197278912</c:v>
                </c:pt>
                <c:pt idx="45">
                  <c:v>3.3035714285714284</c:v>
                </c:pt>
                <c:pt idx="46">
                  <c:v>1.3125</c:v>
                </c:pt>
                <c:pt idx="47">
                  <c:v>13.809523809523808</c:v>
                </c:pt>
                <c:pt idx="48">
                  <c:v>1.3333333333333333</c:v>
                </c:pt>
                <c:pt idx="49">
                  <c:v>15.040387722132472</c:v>
                </c:pt>
                <c:pt idx="50">
                  <c:v>1.6666666666666665</c:v>
                </c:pt>
                <c:pt idx="51">
                  <c:v>18.333333333333336</c:v>
                </c:pt>
                <c:pt idx="52">
                  <c:v>3.1578947368421053</c:v>
                </c:pt>
                <c:pt idx="53">
                  <c:v>3.7837837837837838</c:v>
                </c:pt>
                <c:pt idx="54">
                  <c:v>30.316622691292878</c:v>
                </c:pt>
                <c:pt idx="55">
                  <c:v>2.5641025641025643</c:v>
                </c:pt>
                <c:pt idx="56">
                  <c:v>17.307692307692307</c:v>
                </c:pt>
                <c:pt idx="57">
                  <c:v>11.020408163265305</c:v>
                </c:pt>
                <c:pt idx="58">
                  <c:v>16.571428571428573</c:v>
                </c:pt>
                <c:pt idx="59">
                  <c:v>3.3146067415730336</c:v>
                </c:pt>
                <c:pt idx="60">
                  <c:v>1.7129629629629628</c:v>
                </c:pt>
                <c:pt idx="61">
                  <c:v>2.4778761061946901</c:v>
                </c:pt>
                <c:pt idx="62">
                  <c:v>2.4130879345603273</c:v>
                </c:pt>
                <c:pt idx="63">
                  <c:v>15.32484076433121</c:v>
                </c:pt>
                <c:pt idx="64">
                  <c:v>15.65217391304348</c:v>
                </c:pt>
                <c:pt idx="65">
                  <c:v>20.202020202020201</c:v>
                </c:pt>
                <c:pt idx="66">
                  <c:v>7.4969770253929866</c:v>
                </c:pt>
                <c:pt idx="67">
                  <c:v>4.333333333333333</c:v>
                </c:pt>
                <c:pt idx="68">
                  <c:v>2.7272727272727271</c:v>
                </c:pt>
                <c:pt idx="69">
                  <c:v>9.0909090909090917</c:v>
                </c:pt>
                <c:pt idx="70">
                  <c:v>5.217821782178218</c:v>
                </c:pt>
                <c:pt idx="71">
                  <c:v>14.634146341463415</c:v>
                </c:pt>
                <c:pt idx="72">
                  <c:v>8.5106382978723403</c:v>
                </c:pt>
                <c:pt idx="73">
                  <c:v>0.76923076923076916</c:v>
                </c:pt>
                <c:pt idx="74">
                  <c:v>19.642857142857142</c:v>
                </c:pt>
                <c:pt idx="75">
                  <c:v>12.732394366197184</c:v>
                </c:pt>
                <c:pt idx="76">
                  <c:v>3.5</c:v>
                </c:pt>
                <c:pt idx="77">
                  <c:v>4.1080196399345335</c:v>
                </c:pt>
                <c:pt idx="78">
                  <c:v>0</c:v>
                </c:pt>
                <c:pt idx="79">
                  <c:v>11.313559322033898</c:v>
                </c:pt>
                <c:pt idx="80">
                  <c:v>31.785714285714285</c:v>
                </c:pt>
                <c:pt idx="81">
                  <c:v>2.4731182795698925</c:v>
                </c:pt>
                <c:pt idx="82">
                  <c:v>1.4397905759162302</c:v>
                </c:pt>
                <c:pt idx="83">
                  <c:v>15.729166666666668</c:v>
                </c:pt>
                <c:pt idx="84">
                  <c:v>17.275590551181104</c:v>
                </c:pt>
                <c:pt idx="85">
                  <c:v>4.6464646464646462</c:v>
                </c:pt>
                <c:pt idx="86">
                  <c:v>3.5294117647058822</c:v>
                </c:pt>
                <c:pt idx="87">
                  <c:v>5.0943396226415096</c:v>
                </c:pt>
                <c:pt idx="88">
                  <c:v>6.0360360360360366</c:v>
                </c:pt>
                <c:pt idx="89">
                  <c:v>12.5</c:v>
                </c:pt>
                <c:pt idx="90">
                  <c:v>17.160570365778053</c:v>
                </c:pt>
                <c:pt idx="91">
                  <c:v>13.333333333333334</c:v>
                </c:pt>
                <c:pt idx="92">
                  <c:v>5.8878504672897201</c:v>
                </c:pt>
                <c:pt idx="93">
                  <c:v>2.7777777777777777</c:v>
                </c:pt>
                <c:pt idx="94">
                  <c:v>7.9566563467492264</c:v>
                </c:pt>
                <c:pt idx="95">
                  <c:v>2.558139534883721</c:v>
                </c:pt>
                <c:pt idx="96">
                  <c:v>8.3529411764705888</c:v>
                </c:pt>
                <c:pt idx="97">
                  <c:v>8.9808917197452232</c:v>
                </c:pt>
              </c:numCache>
            </c:numRef>
          </c:val>
        </c:ser>
        <c:dLbls>
          <c:showLegendKey val="0"/>
          <c:showVal val="0"/>
          <c:showCatName val="0"/>
          <c:showSerName val="0"/>
          <c:showPercent val="0"/>
          <c:showBubbleSize val="0"/>
        </c:dLbls>
        <c:gapWidth val="160"/>
        <c:overlap val="-30"/>
        <c:axId val="118863360"/>
        <c:axId val="134573440"/>
      </c:barChart>
      <c:catAx>
        <c:axId val="35669504"/>
        <c:scaling>
          <c:orientation val="minMax"/>
        </c:scaling>
        <c:delete val="0"/>
        <c:axPos val="b"/>
        <c:numFmt formatCode="General" sourceLinked="1"/>
        <c:majorTickMark val="out"/>
        <c:minorTickMark val="none"/>
        <c:tickLblPos val="low"/>
        <c:txPr>
          <a:bodyPr rot="-5400000" vert="horz" anchor="ctr" anchorCtr="1"/>
          <a:lstStyle/>
          <a:p>
            <a:pPr>
              <a:defRPr sz="700" b="1" i="0" baseline="0">
                <a:solidFill>
                  <a:schemeClr val="tx2"/>
                </a:solidFill>
                <a:latin typeface="Calibri" pitchFamily="34" charset="0"/>
              </a:defRPr>
            </a:pPr>
            <a:endParaRPr lang="es-ES"/>
          </a:p>
        </c:txPr>
        <c:crossAx val="35709312"/>
        <c:crosses val="autoZero"/>
        <c:auto val="1"/>
        <c:lblAlgn val="ctr"/>
        <c:lblOffset val="50"/>
        <c:noMultiLvlLbl val="0"/>
      </c:catAx>
      <c:valAx>
        <c:axId val="35709312"/>
        <c:scaling>
          <c:orientation val="minMax"/>
        </c:scaling>
        <c:delete val="0"/>
        <c:axPos val="l"/>
        <c:majorGridlines/>
        <c:numFmt formatCode="0.0" sourceLinked="0"/>
        <c:majorTickMark val="out"/>
        <c:minorTickMark val="none"/>
        <c:tickLblPos val="nextTo"/>
        <c:txPr>
          <a:bodyPr/>
          <a:lstStyle/>
          <a:p>
            <a:pPr>
              <a:defRPr sz="1050" b="1" baseline="0">
                <a:solidFill>
                  <a:srgbClr val="99CC00"/>
                </a:solidFill>
              </a:defRPr>
            </a:pPr>
            <a:endParaRPr lang="es-ES"/>
          </a:p>
        </c:txPr>
        <c:crossAx val="35669504"/>
        <c:crosses val="autoZero"/>
        <c:crossBetween val="between"/>
      </c:valAx>
      <c:valAx>
        <c:axId val="134573440"/>
        <c:scaling>
          <c:orientation val="minMax"/>
          <c:max val="60"/>
        </c:scaling>
        <c:delete val="0"/>
        <c:axPos val="r"/>
        <c:numFmt formatCode="#,##0.0" sourceLinked="0"/>
        <c:majorTickMark val="out"/>
        <c:minorTickMark val="none"/>
        <c:tickLblPos val="nextTo"/>
        <c:txPr>
          <a:bodyPr/>
          <a:lstStyle/>
          <a:p>
            <a:pPr>
              <a:defRPr sz="1050" b="1">
                <a:solidFill>
                  <a:srgbClr val="FF0000"/>
                </a:solidFill>
              </a:defRPr>
            </a:pPr>
            <a:endParaRPr lang="es-ES"/>
          </a:p>
        </c:txPr>
        <c:crossAx val="118863360"/>
        <c:crosses val="max"/>
        <c:crossBetween val="between"/>
        <c:majorUnit val="10"/>
        <c:minorUnit val="2"/>
      </c:valAx>
      <c:catAx>
        <c:axId val="118863360"/>
        <c:scaling>
          <c:orientation val="minMax"/>
        </c:scaling>
        <c:delete val="1"/>
        <c:axPos val="b"/>
        <c:majorTickMark val="out"/>
        <c:minorTickMark val="none"/>
        <c:tickLblPos val="nextTo"/>
        <c:crossAx val="134573440"/>
        <c:auto val="1"/>
        <c:lblAlgn val="ctr"/>
        <c:lblOffset val="100"/>
        <c:noMultiLvlLbl val="0"/>
      </c:catAx>
    </c:plotArea>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GODT_NL_COE_2014 - incluido Jordan.xlsx]8. Kidney LD+DD!Tabla dinámica1</c:name>
    <c:fmtId val="44"/>
  </c:pivotSource>
  <c:chart>
    <c:autoTitleDeleted val="0"/>
    <c:pivotFmts>
      <c:pivotFmt>
        <c:idx val="0"/>
        <c:spPr>
          <a:solidFill>
            <a:srgbClr val="CCFFCC"/>
          </a:solidFill>
          <a:ln>
            <a:solidFill>
              <a:schemeClr val="tx1"/>
            </a:solidFill>
          </a:ln>
        </c:spPr>
        <c:marker>
          <c:symbol val="none"/>
        </c:marker>
      </c:pivotFmt>
      <c:pivotFmt>
        <c:idx val="1"/>
        <c:spPr>
          <a:solidFill>
            <a:srgbClr val="FFCC99"/>
          </a:solidFill>
          <a:ln>
            <a:solidFill>
              <a:schemeClr val="tx1"/>
            </a:solidFill>
          </a:ln>
        </c:spPr>
        <c:marker>
          <c:symbol val="none"/>
        </c:marker>
      </c:pivotFmt>
      <c:pivotFmt>
        <c:idx val="2"/>
        <c:spPr>
          <a:noFill/>
        </c:spPr>
        <c:marker>
          <c:symbol val="none"/>
        </c:marker>
      </c:pivotFmt>
      <c:pivotFmt>
        <c:idx val="3"/>
        <c:spPr>
          <a:solidFill>
            <a:srgbClr val="E4FFB9"/>
          </a:solidFill>
          <a:ln>
            <a:solidFill>
              <a:schemeClr val="tx1"/>
            </a:solidFill>
          </a:ln>
        </c:spPr>
        <c:marker>
          <c:symbol val="none"/>
        </c:marker>
      </c:pivotFmt>
      <c:pivotFmt>
        <c:idx val="4"/>
        <c:spPr>
          <a:solidFill>
            <a:srgbClr val="FCD9BC"/>
          </a:solidFill>
          <a:ln>
            <a:solidFill>
              <a:schemeClr val="tx1"/>
            </a:solidFill>
          </a:ln>
        </c:spPr>
        <c:marker>
          <c:symbol val="none"/>
        </c:marker>
      </c:pivotFmt>
      <c:pivotFmt>
        <c:idx val="5"/>
        <c:spPr>
          <a:noFill/>
        </c:spPr>
        <c:marker>
          <c:symbol val="none"/>
        </c:marker>
      </c:pivotFmt>
      <c:pivotFmt>
        <c:idx val="6"/>
        <c:spPr>
          <a:solidFill>
            <a:srgbClr val="E4FFB9"/>
          </a:solidFill>
          <a:ln>
            <a:solidFill>
              <a:schemeClr val="tx1"/>
            </a:solidFill>
          </a:ln>
        </c:spPr>
        <c:marker>
          <c:symbol val="none"/>
        </c:marker>
      </c:pivotFmt>
      <c:pivotFmt>
        <c:idx val="7"/>
        <c:spPr>
          <a:solidFill>
            <a:srgbClr val="FCD9BC"/>
          </a:solidFill>
          <a:ln>
            <a:solidFill>
              <a:schemeClr val="tx1"/>
            </a:solidFill>
          </a:ln>
        </c:spPr>
        <c:marker>
          <c:symbol val="none"/>
        </c:marker>
      </c:pivotFmt>
      <c:pivotFmt>
        <c:idx val="8"/>
        <c:spPr>
          <a:noFill/>
        </c:spPr>
        <c:marker>
          <c:symbol val="none"/>
        </c:marker>
      </c:pivotFmt>
      <c:pivotFmt>
        <c:idx val="9"/>
        <c:spPr>
          <a:solidFill>
            <a:srgbClr val="CCFFCC"/>
          </a:solidFill>
          <a:ln>
            <a:solidFill>
              <a:schemeClr val="tx1"/>
            </a:solidFill>
          </a:ln>
        </c:spPr>
        <c:marker>
          <c:symbol val="none"/>
        </c:marker>
      </c:pivotFmt>
      <c:pivotFmt>
        <c:idx val="10"/>
        <c:spPr>
          <a:solidFill>
            <a:srgbClr val="FFCC99"/>
          </a:solidFill>
          <a:ln>
            <a:solidFill>
              <a:schemeClr val="tx1"/>
            </a:solidFill>
          </a:ln>
        </c:spPr>
        <c:marker>
          <c:symbol val="none"/>
        </c:marker>
      </c:pivotFmt>
      <c:pivotFmt>
        <c:idx val="11"/>
        <c:spPr>
          <a:noFill/>
        </c:spPr>
        <c:marker>
          <c:symbol val="none"/>
        </c:marker>
      </c:pivotFmt>
      <c:pivotFmt>
        <c:idx val="12"/>
        <c:spPr>
          <a:solidFill>
            <a:srgbClr val="CCFFCC"/>
          </a:solidFill>
          <a:ln>
            <a:solidFill>
              <a:schemeClr val="tx1"/>
            </a:solidFill>
          </a:ln>
        </c:spPr>
        <c:marker>
          <c:symbol val="none"/>
        </c:marker>
      </c:pivotFmt>
      <c:pivotFmt>
        <c:idx val="13"/>
        <c:spPr>
          <a:solidFill>
            <a:srgbClr val="FFCC99"/>
          </a:solidFill>
          <a:ln>
            <a:solidFill>
              <a:schemeClr val="tx1"/>
            </a:solidFill>
          </a:ln>
        </c:spPr>
        <c:marker>
          <c:symbol val="none"/>
        </c:marker>
      </c:pivotFmt>
      <c:pivotFmt>
        <c:idx val="14"/>
        <c:spPr>
          <a:noFill/>
        </c:spPr>
        <c:marker>
          <c:symbol val="none"/>
        </c:marker>
      </c:pivotFmt>
      <c:pivotFmt>
        <c:idx val="15"/>
        <c:spPr>
          <a:solidFill>
            <a:srgbClr val="CCFFCC"/>
          </a:solidFill>
          <a:ln>
            <a:solidFill>
              <a:schemeClr val="tx1"/>
            </a:solidFill>
          </a:ln>
        </c:spPr>
        <c:marker>
          <c:symbol val="none"/>
        </c:marker>
      </c:pivotFmt>
      <c:pivotFmt>
        <c:idx val="16"/>
        <c:spPr>
          <a:solidFill>
            <a:srgbClr val="FFCC99"/>
          </a:solidFill>
          <a:ln>
            <a:solidFill>
              <a:schemeClr val="tx1"/>
            </a:solidFill>
          </a:ln>
        </c:spPr>
        <c:marker>
          <c:symbol val="none"/>
        </c:marker>
      </c:pivotFmt>
      <c:pivotFmt>
        <c:idx val="17"/>
        <c:spPr>
          <a:noFill/>
        </c:spPr>
        <c:marker>
          <c:symbol val="none"/>
        </c:marker>
      </c:pivotFmt>
    </c:pivotFmts>
    <c:plotArea>
      <c:layout/>
      <c:barChart>
        <c:barDir val="col"/>
        <c:grouping val="stacked"/>
        <c:varyColors val="0"/>
        <c:ser>
          <c:idx val="0"/>
          <c:order val="0"/>
          <c:tx>
            <c:strRef>
              <c:f>'8. Kidney LD+DD'!$B$3:$B$4</c:f>
              <c:strCache>
                <c:ptCount val="1"/>
                <c:pt idx="0">
                  <c:v>Suma de RATE KIDNEY DD</c:v>
                </c:pt>
              </c:strCache>
            </c:strRef>
          </c:tx>
          <c:spPr>
            <a:solidFill>
              <a:srgbClr val="CCFFCC"/>
            </a:solidFill>
            <a:ln>
              <a:solidFill>
                <a:schemeClr val="tx1"/>
              </a:solidFill>
            </a:ln>
          </c:spPr>
          <c:invertIfNegative val="0"/>
          <c:cat>
            <c:strRef>
              <c:f>'8. Kidney LD+DD'!$A$5:$A$104</c:f>
              <c:strCache>
                <c:ptCount val="99"/>
                <c:pt idx="0">
                  <c:v>Nigeria</c:v>
                </c:pt>
                <c:pt idx="1">
                  <c:v>Ghana</c:v>
                </c:pt>
                <c:pt idx="2">
                  <c:v>Kenya</c:v>
                </c:pt>
                <c:pt idx="3">
                  <c:v>Kyrgyzstan</c:v>
                </c:pt>
                <c:pt idx="4">
                  <c:v>Libya</c:v>
                </c:pt>
                <c:pt idx="5">
                  <c:v>Morocco</c:v>
                </c:pt>
                <c:pt idx="6">
                  <c:v>Nicaragua</c:v>
                </c:pt>
                <c:pt idx="7">
                  <c:v>Malaysia</c:v>
                </c:pt>
                <c:pt idx="8">
                  <c:v>Paraguay</c:v>
                </c:pt>
                <c:pt idx="9">
                  <c:v>Albania</c:v>
                </c:pt>
                <c:pt idx="10">
                  <c:v>Rep of Moldova</c:v>
                </c:pt>
                <c:pt idx="11">
                  <c:v>Ukraine</c:v>
                </c:pt>
                <c:pt idx="12">
                  <c:v>Viet Nam</c:v>
                </c:pt>
                <c:pt idx="13">
                  <c:v>Tajikistan</c:v>
                </c:pt>
                <c:pt idx="14">
                  <c:v>UAE</c:v>
                </c:pt>
                <c:pt idx="15">
                  <c:v>Armenia</c:v>
                </c:pt>
                <c:pt idx="16">
                  <c:v>Nepal</c:v>
                </c:pt>
                <c:pt idx="17">
                  <c:v>Sudan</c:v>
                </c:pt>
                <c:pt idx="18">
                  <c:v>China</c:v>
                </c:pt>
                <c:pt idx="19">
                  <c:v>SouthAfrica</c:v>
                </c:pt>
                <c:pt idx="20">
                  <c:v>Algeria</c:v>
                </c:pt>
                <c:pt idx="21">
                  <c:v>Peru</c:v>
                </c:pt>
                <c:pt idx="22">
                  <c:v>Philippines</c:v>
                </c:pt>
                <c:pt idx="23">
                  <c:v>Mongolia</c:v>
                </c:pt>
                <c:pt idx="24">
                  <c:v>India</c:v>
                </c:pt>
                <c:pt idx="25">
                  <c:v>Bosnia &amp; Herzegovina</c:v>
                </c:pt>
                <c:pt idx="26">
                  <c:v>Qatar</c:v>
                </c:pt>
                <c:pt idx="27">
                  <c:v>Georgia</c:v>
                </c:pt>
                <c:pt idx="28">
                  <c:v>Ecuador</c:v>
                </c:pt>
                <c:pt idx="29">
                  <c:v>Venezuela </c:v>
                </c:pt>
                <c:pt idx="30">
                  <c:v>El Salvador</c:v>
                </c:pt>
                <c:pt idx="31">
                  <c:v>Russia </c:v>
                </c:pt>
                <c:pt idx="32">
                  <c:v>Dom Republic</c:v>
                </c:pt>
                <c:pt idx="33">
                  <c:v>Guatemala</c:v>
                </c:pt>
                <c:pt idx="34">
                  <c:v>Bulgaria</c:v>
                </c:pt>
                <c:pt idx="35">
                  <c:v>Syria</c:v>
                </c:pt>
                <c:pt idx="36">
                  <c:v>Thailand</c:v>
                </c:pt>
                <c:pt idx="37">
                  <c:v>Bolivia </c:v>
                </c:pt>
                <c:pt idx="38">
                  <c:v>Azerbaijan</c:v>
                </c:pt>
                <c:pt idx="39">
                  <c:v>Singapore</c:v>
                </c:pt>
                <c:pt idx="40">
                  <c:v>Serbia</c:v>
                </c:pt>
                <c:pt idx="41">
                  <c:v>Kazakhstan</c:v>
                </c:pt>
                <c:pt idx="42">
                  <c:v>Tunisia</c:v>
                </c:pt>
                <c:pt idx="43">
                  <c:v>Mauritius</c:v>
                </c:pt>
                <c:pt idx="44">
                  <c:v>Greece</c:v>
                </c:pt>
                <c:pt idx="45">
                  <c:v>Panama</c:v>
                </c:pt>
                <c:pt idx="46">
                  <c:v>Japan</c:v>
                </c:pt>
                <c:pt idx="47">
                  <c:v>Romania</c:v>
                </c:pt>
                <c:pt idx="48">
                  <c:v>Montenegro</c:v>
                </c:pt>
                <c:pt idx="49">
                  <c:v>Chile</c:v>
                </c:pt>
                <c:pt idx="50">
                  <c:v>Cuba</c:v>
                </c:pt>
                <c:pt idx="51">
                  <c:v>Colombia</c:v>
                </c:pt>
                <c:pt idx="52">
                  <c:v>Egypt</c:v>
                </c:pt>
                <c:pt idx="53">
                  <c:v>Lebanon</c:v>
                </c:pt>
                <c:pt idx="54">
                  <c:v>TFYRM</c:v>
                </c:pt>
                <c:pt idx="55">
                  <c:v>Mexico</c:v>
                </c:pt>
                <c:pt idx="56">
                  <c:v>Costa Rica</c:v>
                </c:pt>
                <c:pt idx="57">
                  <c:v>S Arabia</c:v>
                </c:pt>
                <c:pt idx="58">
                  <c:v>Slovakia</c:v>
                </c:pt>
                <c:pt idx="59">
                  <c:v>Jordan</c:v>
                </c:pt>
                <c:pt idx="60">
                  <c:v>Lithuania</c:v>
                </c:pt>
                <c:pt idx="61">
                  <c:v>Estonia</c:v>
                </c:pt>
                <c:pt idx="62">
                  <c:v>Germany</c:v>
                </c:pt>
                <c:pt idx="63">
                  <c:v>Cyprus</c:v>
                </c:pt>
                <c:pt idx="64">
                  <c:v>Slovenia</c:v>
                </c:pt>
                <c:pt idx="65">
                  <c:v>Iceland</c:v>
                </c:pt>
                <c:pt idx="66">
                  <c:v>Brazil</c:v>
                </c:pt>
                <c:pt idx="67">
                  <c:v>Israel</c:v>
                </c:pt>
                <c:pt idx="68">
                  <c:v>Kuwait</c:v>
                </c:pt>
                <c:pt idx="69">
                  <c:v>Latvia</c:v>
                </c:pt>
                <c:pt idx="70">
                  <c:v>Iran</c:v>
                </c:pt>
                <c:pt idx="71">
                  <c:v>N Zealand</c:v>
                </c:pt>
                <c:pt idx="72">
                  <c:v>Poland</c:v>
                </c:pt>
                <c:pt idx="73">
                  <c:v>Italy</c:v>
                </c:pt>
                <c:pt idx="74">
                  <c:v>Argentina</c:v>
                </c:pt>
                <c:pt idx="75">
                  <c:v>Belarus</c:v>
                </c:pt>
                <c:pt idx="76">
                  <c:v>Ireland</c:v>
                </c:pt>
                <c:pt idx="77">
                  <c:v>Rep of Korea</c:v>
                </c:pt>
                <c:pt idx="78">
                  <c:v>Switzerland</c:v>
                </c:pt>
                <c:pt idx="79">
                  <c:v>Canada</c:v>
                </c:pt>
                <c:pt idx="80">
                  <c:v>Australia</c:v>
                </c:pt>
                <c:pt idx="81">
                  <c:v>Turkey</c:v>
                </c:pt>
                <c:pt idx="82">
                  <c:v>Hungary</c:v>
                </c:pt>
                <c:pt idx="83">
                  <c:v>Uruguay</c:v>
                </c:pt>
                <c:pt idx="84">
                  <c:v>Portugal</c:v>
                </c:pt>
                <c:pt idx="85">
                  <c:v>Belgium</c:v>
                </c:pt>
                <c:pt idx="86">
                  <c:v>Finland</c:v>
                </c:pt>
                <c:pt idx="87">
                  <c:v>Denmark</c:v>
                </c:pt>
                <c:pt idx="88">
                  <c:v>Croatia</c:v>
                </c:pt>
                <c:pt idx="89">
                  <c:v>Sweden</c:v>
                </c:pt>
                <c:pt idx="90">
                  <c:v>Czech Rep</c:v>
                </c:pt>
                <c:pt idx="91">
                  <c:v>Malta</c:v>
                </c:pt>
                <c:pt idx="92">
                  <c:v>France</c:v>
                </c:pt>
                <c:pt idx="93">
                  <c:v>UK</c:v>
                </c:pt>
                <c:pt idx="94">
                  <c:v>Austria</c:v>
                </c:pt>
                <c:pt idx="95">
                  <c:v>Norway</c:v>
                </c:pt>
                <c:pt idx="96">
                  <c:v>US</c:v>
                </c:pt>
                <c:pt idx="97">
                  <c:v>Spain</c:v>
                </c:pt>
                <c:pt idx="98">
                  <c:v>Netherlands</c:v>
                </c:pt>
              </c:strCache>
            </c:strRef>
          </c:cat>
          <c:val>
            <c:numRef>
              <c:f>'8. Kidney LD+DD'!$B$5:$B$104</c:f>
              <c:numCache>
                <c:formatCode>General</c:formatCode>
                <c:ptCount val="99"/>
                <c:pt idx="0">
                  <c:v>0</c:v>
                </c:pt>
                <c:pt idx="1">
                  <c:v>0</c:v>
                </c:pt>
                <c:pt idx="2">
                  <c:v>0</c:v>
                </c:pt>
                <c:pt idx="3">
                  <c:v>0</c:v>
                </c:pt>
                <c:pt idx="4">
                  <c:v>0</c:v>
                </c:pt>
                <c:pt idx="5">
                  <c:v>0.23880597014925373</c:v>
                </c:pt>
                <c:pt idx="6">
                  <c:v>0</c:v>
                </c:pt>
                <c:pt idx="7">
                  <c:v>1.2913907284768211</c:v>
                </c:pt>
                <c:pt idx="8">
                  <c:v>2.0289855072463765</c:v>
                </c:pt>
                <c:pt idx="9">
                  <c:v>0</c:v>
                </c:pt>
                <c:pt idx="10">
                  <c:v>2.2857142857142856</c:v>
                </c:pt>
                <c:pt idx="11">
                  <c:v>0.31180400890868598</c:v>
                </c:pt>
                <c:pt idx="12">
                  <c:v>9.7297297297297303E-2</c:v>
                </c:pt>
                <c:pt idx="13">
                  <c:v>0</c:v>
                </c:pt>
                <c:pt idx="14">
                  <c:v>0.10638297872340426</c:v>
                </c:pt>
                <c:pt idx="15">
                  <c:v>0</c:v>
                </c:pt>
                <c:pt idx="16">
                  <c:v>0</c:v>
                </c:pt>
                <c:pt idx="17">
                  <c:v>0</c:v>
                </c:pt>
                <c:pt idx="18">
                  <c:v>3.2838283828382839</c:v>
                </c:pt>
                <c:pt idx="19">
                  <c:v>2.1657250470809792</c:v>
                </c:pt>
                <c:pt idx="20">
                  <c:v>5.0125313283208024E-2</c:v>
                </c:pt>
                <c:pt idx="21">
                  <c:v>3.8636363636363638</c:v>
                </c:pt>
                <c:pt idx="22">
                  <c:v>0.42957042957042957</c:v>
                </c:pt>
                <c:pt idx="23">
                  <c:v>0</c:v>
                </c:pt>
                <c:pt idx="24">
                  <c:v>0</c:v>
                </c:pt>
                <c:pt idx="25">
                  <c:v>1.8421052631578949</c:v>
                </c:pt>
                <c:pt idx="26">
                  <c:v>4.3478260869565224</c:v>
                </c:pt>
                <c:pt idx="27">
                  <c:v>0</c:v>
                </c:pt>
                <c:pt idx="28">
                  <c:v>5.125</c:v>
                </c:pt>
                <c:pt idx="29">
                  <c:v>3.3656957928802589</c:v>
                </c:pt>
                <c:pt idx="30">
                  <c:v>0</c:v>
                </c:pt>
                <c:pt idx="31">
                  <c:v>5.8666666666666663</c:v>
                </c:pt>
                <c:pt idx="32">
                  <c:v>3.8095238095238093</c:v>
                </c:pt>
                <c:pt idx="33">
                  <c:v>1.0062893081761006</c:v>
                </c:pt>
                <c:pt idx="34">
                  <c:v>6.1111111111111107</c:v>
                </c:pt>
                <c:pt idx="35">
                  <c:v>0</c:v>
                </c:pt>
                <c:pt idx="36">
                  <c:v>4.9553571428571423</c:v>
                </c:pt>
                <c:pt idx="37">
                  <c:v>1.574074074074074</c:v>
                </c:pt>
                <c:pt idx="38">
                  <c:v>0</c:v>
                </c:pt>
                <c:pt idx="39">
                  <c:v>3.0909090909090908</c:v>
                </c:pt>
                <c:pt idx="40">
                  <c:v>7.7894736842105265</c:v>
                </c:pt>
                <c:pt idx="41">
                  <c:v>1.1445783132530118</c:v>
                </c:pt>
                <c:pt idx="42">
                  <c:v>1.6216216216216217</c:v>
                </c:pt>
                <c:pt idx="43">
                  <c:v>0</c:v>
                </c:pt>
                <c:pt idx="44">
                  <c:v>8.0180180180180187</c:v>
                </c:pt>
                <c:pt idx="45">
                  <c:v>9.7435897435897445</c:v>
                </c:pt>
                <c:pt idx="46">
                  <c:v>1</c:v>
                </c:pt>
                <c:pt idx="47">
                  <c:v>12.638888888888888</c:v>
                </c:pt>
                <c:pt idx="48">
                  <c:v>1.6666666666666667</c:v>
                </c:pt>
                <c:pt idx="49">
                  <c:v>11.910112359550562</c:v>
                </c:pt>
                <c:pt idx="50">
                  <c:v>13.008849557522122</c:v>
                </c:pt>
                <c:pt idx="51">
                  <c:v>13.149284253578733</c:v>
                </c:pt>
                <c:pt idx="52">
                  <c:v>0</c:v>
                </c:pt>
                <c:pt idx="53">
                  <c:v>2</c:v>
                </c:pt>
                <c:pt idx="54">
                  <c:v>5.7142857142857144</c:v>
                </c:pt>
                <c:pt idx="55">
                  <c:v>6.0420032310177705</c:v>
                </c:pt>
                <c:pt idx="56">
                  <c:v>10.612244897959183</c:v>
                </c:pt>
                <c:pt idx="57">
                  <c:v>4.3537414965986398</c:v>
                </c:pt>
                <c:pt idx="58">
                  <c:v>20</c:v>
                </c:pt>
                <c:pt idx="59">
                  <c:v>0.26666666666666666</c:v>
                </c:pt>
                <c:pt idx="60">
                  <c:v>19.666666666666668</c:v>
                </c:pt>
                <c:pt idx="61">
                  <c:v>23.846153846153847</c:v>
                </c:pt>
                <c:pt idx="62">
                  <c:v>18.23458282950423</c:v>
                </c:pt>
                <c:pt idx="63">
                  <c:v>7.5</c:v>
                </c:pt>
                <c:pt idx="64">
                  <c:v>26.19047619047619</c:v>
                </c:pt>
                <c:pt idx="65">
                  <c:v>0</c:v>
                </c:pt>
                <c:pt idx="66">
                  <c:v>22.044554455445546</c:v>
                </c:pt>
                <c:pt idx="67">
                  <c:v>10.512820512820513</c:v>
                </c:pt>
                <c:pt idx="68">
                  <c:v>11.714285714285714</c:v>
                </c:pt>
                <c:pt idx="69">
                  <c:v>26</c:v>
                </c:pt>
                <c:pt idx="70">
                  <c:v>14.292993630573248</c:v>
                </c:pt>
                <c:pt idx="71">
                  <c:v>14.347826086956523</c:v>
                </c:pt>
                <c:pt idx="72">
                  <c:v>28.63874345549738</c:v>
                </c:pt>
                <c:pt idx="73">
                  <c:v>26.006546644844516</c:v>
                </c:pt>
                <c:pt idx="74">
                  <c:v>21.459330143540672</c:v>
                </c:pt>
                <c:pt idx="75">
                  <c:v>28.279569892473116</c:v>
                </c:pt>
                <c:pt idx="76">
                  <c:v>23.829787234042552</c:v>
                </c:pt>
                <c:pt idx="77">
                  <c:v>16.323232323232322</c:v>
                </c:pt>
                <c:pt idx="78">
                  <c:v>22.073170731707318</c:v>
                </c:pt>
                <c:pt idx="79">
                  <c:v>24.901408450704224</c:v>
                </c:pt>
                <c:pt idx="80">
                  <c:v>26.991525423728813</c:v>
                </c:pt>
                <c:pt idx="81">
                  <c:v>8.364116094986807</c:v>
                </c:pt>
                <c:pt idx="82">
                  <c:v>34.444444444444443</c:v>
                </c:pt>
                <c:pt idx="83">
                  <c:v>37.058823529411768</c:v>
                </c:pt>
                <c:pt idx="84">
                  <c:v>37.169811320754718</c:v>
                </c:pt>
                <c:pt idx="85">
                  <c:v>37.297297297297298</c:v>
                </c:pt>
                <c:pt idx="86">
                  <c:v>41.666666666666664</c:v>
                </c:pt>
                <c:pt idx="87">
                  <c:v>24.821428571428573</c:v>
                </c:pt>
                <c:pt idx="88">
                  <c:v>43.255813953488371</c:v>
                </c:pt>
                <c:pt idx="89">
                  <c:v>30.104166666666668</c:v>
                </c:pt>
                <c:pt idx="90">
                  <c:v>41.495327102803742</c:v>
                </c:pt>
                <c:pt idx="91">
                  <c:v>37.5</c:v>
                </c:pt>
                <c:pt idx="92">
                  <c:v>42.074303405572756</c:v>
                </c:pt>
                <c:pt idx="93">
                  <c:v>33.133858267716533</c:v>
                </c:pt>
                <c:pt idx="94">
                  <c:v>44.117647058823529</c:v>
                </c:pt>
                <c:pt idx="95">
                  <c:v>40.392156862745104</c:v>
                </c:pt>
                <c:pt idx="96">
                  <c:v>38.062616243025417</c:v>
                </c:pt>
                <c:pt idx="97">
                  <c:v>47.87685774946921</c:v>
                </c:pt>
                <c:pt idx="98">
                  <c:v>27.976190476190474</c:v>
                </c:pt>
              </c:numCache>
            </c:numRef>
          </c:val>
        </c:ser>
        <c:ser>
          <c:idx val="1"/>
          <c:order val="1"/>
          <c:tx>
            <c:strRef>
              <c:f>'8. Kidney LD+DD'!$C$3:$C$4</c:f>
              <c:strCache>
                <c:ptCount val="1"/>
                <c:pt idx="0">
                  <c:v>Suma de RATE KIDNEYLD</c:v>
                </c:pt>
              </c:strCache>
            </c:strRef>
          </c:tx>
          <c:spPr>
            <a:solidFill>
              <a:srgbClr val="FFCC99"/>
            </a:solidFill>
            <a:ln>
              <a:solidFill>
                <a:schemeClr val="tx1"/>
              </a:solidFill>
            </a:ln>
          </c:spPr>
          <c:invertIfNegative val="0"/>
          <c:cat>
            <c:strRef>
              <c:f>'8. Kidney LD+DD'!$A$5:$A$104</c:f>
              <c:strCache>
                <c:ptCount val="99"/>
                <c:pt idx="0">
                  <c:v>Nigeria</c:v>
                </c:pt>
                <c:pt idx="1">
                  <c:v>Ghana</c:v>
                </c:pt>
                <c:pt idx="2">
                  <c:v>Kenya</c:v>
                </c:pt>
                <c:pt idx="3">
                  <c:v>Kyrgyzstan</c:v>
                </c:pt>
                <c:pt idx="4">
                  <c:v>Libya</c:v>
                </c:pt>
                <c:pt idx="5">
                  <c:v>Morocco</c:v>
                </c:pt>
                <c:pt idx="6">
                  <c:v>Nicaragua</c:v>
                </c:pt>
                <c:pt idx="7">
                  <c:v>Malaysia</c:v>
                </c:pt>
                <c:pt idx="8">
                  <c:v>Paraguay</c:v>
                </c:pt>
                <c:pt idx="9">
                  <c:v>Albania</c:v>
                </c:pt>
                <c:pt idx="10">
                  <c:v>Rep of Moldova</c:v>
                </c:pt>
                <c:pt idx="11">
                  <c:v>Ukraine</c:v>
                </c:pt>
                <c:pt idx="12">
                  <c:v>Viet Nam</c:v>
                </c:pt>
                <c:pt idx="13">
                  <c:v>Tajikistan</c:v>
                </c:pt>
                <c:pt idx="14">
                  <c:v>UAE</c:v>
                </c:pt>
                <c:pt idx="15">
                  <c:v>Armenia</c:v>
                </c:pt>
                <c:pt idx="16">
                  <c:v>Nepal</c:v>
                </c:pt>
                <c:pt idx="17">
                  <c:v>Sudan</c:v>
                </c:pt>
                <c:pt idx="18">
                  <c:v>China</c:v>
                </c:pt>
                <c:pt idx="19">
                  <c:v>SouthAfrica</c:v>
                </c:pt>
                <c:pt idx="20">
                  <c:v>Algeria</c:v>
                </c:pt>
                <c:pt idx="21">
                  <c:v>Peru</c:v>
                </c:pt>
                <c:pt idx="22">
                  <c:v>Philippines</c:v>
                </c:pt>
                <c:pt idx="23">
                  <c:v>Mongolia</c:v>
                </c:pt>
                <c:pt idx="24">
                  <c:v>India</c:v>
                </c:pt>
                <c:pt idx="25">
                  <c:v>Bosnia &amp; Herzegovina</c:v>
                </c:pt>
                <c:pt idx="26">
                  <c:v>Qatar</c:v>
                </c:pt>
                <c:pt idx="27">
                  <c:v>Georgia</c:v>
                </c:pt>
                <c:pt idx="28">
                  <c:v>Ecuador</c:v>
                </c:pt>
                <c:pt idx="29">
                  <c:v>Venezuela </c:v>
                </c:pt>
                <c:pt idx="30">
                  <c:v>El Salvador</c:v>
                </c:pt>
                <c:pt idx="31">
                  <c:v>Russia </c:v>
                </c:pt>
                <c:pt idx="32">
                  <c:v>Dom Republic</c:v>
                </c:pt>
                <c:pt idx="33">
                  <c:v>Guatemala</c:v>
                </c:pt>
                <c:pt idx="34">
                  <c:v>Bulgaria</c:v>
                </c:pt>
                <c:pt idx="35">
                  <c:v>Syria</c:v>
                </c:pt>
                <c:pt idx="36">
                  <c:v>Thailand</c:v>
                </c:pt>
                <c:pt idx="37">
                  <c:v>Bolivia </c:v>
                </c:pt>
                <c:pt idx="38">
                  <c:v>Azerbaijan</c:v>
                </c:pt>
                <c:pt idx="39">
                  <c:v>Singapore</c:v>
                </c:pt>
                <c:pt idx="40">
                  <c:v>Serbia</c:v>
                </c:pt>
                <c:pt idx="41">
                  <c:v>Kazakhstan</c:v>
                </c:pt>
                <c:pt idx="42">
                  <c:v>Tunisia</c:v>
                </c:pt>
                <c:pt idx="43">
                  <c:v>Mauritius</c:v>
                </c:pt>
                <c:pt idx="44">
                  <c:v>Greece</c:v>
                </c:pt>
                <c:pt idx="45">
                  <c:v>Panama</c:v>
                </c:pt>
                <c:pt idx="46">
                  <c:v>Japan</c:v>
                </c:pt>
                <c:pt idx="47">
                  <c:v>Romania</c:v>
                </c:pt>
                <c:pt idx="48">
                  <c:v>Montenegro</c:v>
                </c:pt>
                <c:pt idx="49">
                  <c:v>Chile</c:v>
                </c:pt>
                <c:pt idx="50">
                  <c:v>Cuba</c:v>
                </c:pt>
                <c:pt idx="51">
                  <c:v>Colombia</c:v>
                </c:pt>
                <c:pt idx="52">
                  <c:v>Egypt</c:v>
                </c:pt>
                <c:pt idx="53">
                  <c:v>Lebanon</c:v>
                </c:pt>
                <c:pt idx="54">
                  <c:v>TFYRM</c:v>
                </c:pt>
                <c:pt idx="55">
                  <c:v>Mexico</c:v>
                </c:pt>
                <c:pt idx="56">
                  <c:v>Costa Rica</c:v>
                </c:pt>
                <c:pt idx="57">
                  <c:v>S Arabia</c:v>
                </c:pt>
                <c:pt idx="58">
                  <c:v>Slovakia</c:v>
                </c:pt>
                <c:pt idx="59">
                  <c:v>Jordan</c:v>
                </c:pt>
                <c:pt idx="60">
                  <c:v>Lithuania</c:v>
                </c:pt>
                <c:pt idx="61">
                  <c:v>Estonia</c:v>
                </c:pt>
                <c:pt idx="62">
                  <c:v>Germany</c:v>
                </c:pt>
                <c:pt idx="63">
                  <c:v>Cyprus</c:v>
                </c:pt>
                <c:pt idx="64">
                  <c:v>Slovenia</c:v>
                </c:pt>
                <c:pt idx="65">
                  <c:v>Iceland</c:v>
                </c:pt>
                <c:pt idx="66">
                  <c:v>Brazil</c:v>
                </c:pt>
                <c:pt idx="67">
                  <c:v>Israel</c:v>
                </c:pt>
                <c:pt idx="68">
                  <c:v>Kuwait</c:v>
                </c:pt>
                <c:pt idx="69">
                  <c:v>Latvia</c:v>
                </c:pt>
                <c:pt idx="70">
                  <c:v>Iran</c:v>
                </c:pt>
                <c:pt idx="71">
                  <c:v>N Zealand</c:v>
                </c:pt>
                <c:pt idx="72">
                  <c:v>Poland</c:v>
                </c:pt>
                <c:pt idx="73">
                  <c:v>Italy</c:v>
                </c:pt>
                <c:pt idx="74">
                  <c:v>Argentina</c:v>
                </c:pt>
                <c:pt idx="75">
                  <c:v>Belarus</c:v>
                </c:pt>
                <c:pt idx="76">
                  <c:v>Ireland</c:v>
                </c:pt>
                <c:pt idx="77">
                  <c:v>Rep of Korea</c:v>
                </c:pt>
                <c:pt idx="78">
                  <c:v>Switzerland</c:v>
                </c:pt>
                <c:pt idx="79">
                  <c:v>Canada</c:v>
                </c:pt>
                <c:pt idx="80">
                  <c:v>Australia</c:v>
                </c:pt>
                <c:pt idx="81">
                  <c:v>Turkey</c:v>
                </c:pt>
                <c:pt idx="82">
                  <c:v>Hungary</c:v>
                </c:pt>
                <c:pt idx="83">
                  <c:v>Uruguay</c:v>
                </c:pt>
                <c:pt idx="84">
                  <c:v>Portugal</c:v>
                </c:pt>
                <c:pt idx="85">
                  <c:v>Belgium</c:v>
                </c:pt>
                <c:pt idx="86">
                  <c:v>Finland</c:v>
                </c:pt>
                <c:pt idx="87">
                  <c:v>Denmark</c:v>
                </c:pt>
                <c:pt idx="88">
                  <c:v>Croatia</c:v>
                </c:pt>
                <c:pt idx="89">
                  <c:v>Sweden</c:v>
                </c:pt>
                <c:pt idx="90">
                  <c:v>Czech Rep</c:v>
                </c:pt>
                <c:pt idx="91">
                  <c:v>Malta</c:v>
                </c:pt>
                <c:pt idx="92">
                  <c:v>France</c:v>
                </c:pt>
                <c:pt idx="93">
                  <c:v>UK</c:v>
                </c:pt>
                <c:pt idx="94">
                  <c:v>Austria</c:v>
                </c:pt>
                <c:pt idx="95">
                  <c:v>Norway</c:v>
                </c:pt>
                <c:pt idx="96">
                  <c:v>US</c:v>
                </c:pt>
                <c:pt idx="97">
                  <c:v>Spain</c:v>
                </c:pt>
                <c:pt idx="98">
                  <c:v>Netherlands</c:v>
                </c:pt>
              </c:strCache>
            </c:strRef>
          </c:cat>
          <c:val>
            <c:numRef>
              <c:f>'8. Kidney LD+DD'!$C$5:$C$104</c:f>
              <c:numCache>
                <c:formatCode>General</c:formatCode>
                <c:ptCount val="99"/>
                <c:pt idx="0">
                  <c:v>0.10644257703081232</c:v>
                </c:pt>
                <c:pt idx="1">
                  <c:v>0.11363636363636365</c:v>
                </c:pt>
                <c:pt idx="2">
                  <c:v>0.24175824175824176</c:v>
                </c:pt>
                <c:pt idx="3">
                  <c:v>0.5357142857142857</c:v>
                </c:pt>
                <c:pt idx="4">
                  <c:v>0.79365079365079372</c:v>
                </c:pt>
                <c:pt idx="5">
                  <c:v>1.0149253731343284</c:v>
                </c:pt>
                <c:pt idx="6">
                  <c:v>1.7741935483870968</c:v>
                </c:pt>
                <c:pt idx="7">
                  <c:v>0.96026490066225167</c:v>
                </c:pt>
                <c:pt idx="8">
                  <c:v>0.72463768115942029</c:v>
                </c:pt>
                <c:pt idx="9">
                  <c:v>2.8125</c:v>
                </c:pt>
                <c:pt idx="10">
                  <c:v>0.5714285714285714</c:v>
                </c:pt>
                <c:pt idx="11">
                  <c:v>2.6057906458797326</c:v>
                </c:pt>
                <c:pt idx="12">
                  <c:v>2.8216216216216217</c:v>
                </c:pt>
                <c:pt idx="13">
                  <c:v>2.9761904761904763</c:v>
                </c:pt>
                <c:pt idx="14">
                  <c:v>2.8723404255319149</c:v>
                </c:pt>
                <c:pt idx="15">
                  <c:v>3</c:v>
                </c:pt>
                <c:pt idx="16">
                  <c:v>3.5587188612099641</c:v>
                </c:pt>
                <c:pt idx="17">
                  <c:v>3.6855670103092786</c:v>
                </c:pt>
                <c:pt idx="18">
                  <c:v>0.69091691777873443</c:v>
                </c:pt>
                <c:pt idx="19">
                  <c:v>1.8455743879472692</c:v>
                </c:pt>
                <c:pt idx="20">
                  <c:v>4.2105263157894735</c:v>
                </c:pt>
                <c:pt idx="21">
                  <c:v>0.42207792207792205</c:v>
                </c:pt>
                <c:pt idx="22">
                  <c:v>4.0059940059940065</c:v>
                </c:pt>
                <c:pt idx="23">
                  <c:v>4.8275862068965516</c:v>
                </c:pt>
                <c:pt idx="24">
                  <c:v>5.128609752248698</c:v>
                </c:pt>
                <c:pt idx="25">
                  <c:v>3.6842105263157898</c:v>
                </c:pt>
                <c:pt idx="26">
                  <c:v>1.3043478260869565</c:v>
                </c:pt>
                <c:pt idx="27">
                  <c:v>6.279069767441861</c:v>
                </c:pt>
                <c:pt idx="28">
                  <c:v>1.3125</c:v>
                </c:pt>
                <c:pt idx="29">
                  <c:v>3.1715210355987056</c:v>
                </c:pt>
                <c:pt idx="30">
                  <c:v>6.875</c:v>
                </c:pt>
                <c:pt idx="31">
                  <c:v>1.3333333333333333</c:v>
                </c:pt>
                <c:pt idx="32">
                  <c:v>3.6190476190476191</c:v>
                </c:pt>
                <c:pt idx="33">
                  <c:v>6.5408805031446535</c:v>
                </c:pt>
                <c:pt idx="34">
                  <c:v>1.6666666666666665</c:v>
                </c:pt>
                <c:pt idx="35">
                  <c:v>8.1818181818181817</c:v>
                </c:pt>
                <c:pt idx="36">
                  <c:v>3.3035714285714284</c:v>
                </c:pt>
                <c:pt idx="37">
                  <c:v>7.314814814814814</c:v>
                </c:pt>
                <c:pt idx="38">
                  <c:v>10</c:v>
                </c:pt>
                <c:pt idx="39">
                  <c:v>7.2727272727272725</c:v>
                </c:pt>
                <c:pt idx="40">
                  <c:v>3.1578947368421053</c:v>
                </c:pt>
                <c:pt idx="41">
                  <c:v>10</c:v>
                </c:pt>
                <c:pt idx="42">
                  <c:v>9.6396396396396398</c:v>
                </c:pt>
                <c:pt idx="43">
                  <c:v>11.666666666666668</c:v>
                </c:pt>
                <c:pt idx="44">
                  <c:v>3.7837837837837838</c:v>
                </c:pt>
                <c:pt idx="45">
                  <c:v>2.5641025641025643</c:v>
                </c:pt>
                <c:pt idx="46">
                  <c:v>11.582677165354331</c:v>
                </c:pt>
                <c:pt idx="47">
                  <c:v>1.7129629629629628</c:v>
                </c:pt>
                <c:pt idx="48">
                  <c:v>13.333333333333334</c:v>
                </c:pt>
                <c:pt idx="49">
                  <c:v>3.3146067415730336</c:v>
                </c:pt>
                <c:pt idx="50">
                  <c:v>2.4778761061946901</c:v>
                </c:pt>
                <c:pt idx="51">
                  <c:v>2.4130879345603273</c:v>
                </c:pt>
                <c:pt idx="52">
                  <c:v>16.990407673860911</c:v>
                </c:pt>
                <c:pt idx="53">
                  <c:v>16.2</c:v>
                </c:pt>
                <c:pt idx="54">
                  <c:v>13.809523809523808</c:v>
                </c:pt>
                <c:pt idx="55">
                  <c:v>15.040387722132472</c:v>
                </c:pt>
                <c:pt idx="56">
                  <c:v>11.020408163265305</c:v>
                </c:pt>
                <c:pt idx="57">
                  <c:v>17.482993197278912</c:v>
                </c:pt>
                <c:pt idx="58">
                  <c:v>2.7272727272727271</c:v>
                </c:pt>
                <c:pt idx="59">
                  <c:v>23.733333333333334</c:v>
                </c:pt>
                <c:pt idx="60">
                  <c:v>4.333333333333333</c:v>
                </c:pt>
                <c:pt idx="61">
                  <c:v>0.76923076923076916</c:v>
                </c:pt>
                <c:pt idx="62">
                  <c:v>7.4969770253929866</c:v>
                </c:pt>
                <c:pt idx="63">
                  <c:v>18.333333333333336</c:v>
                </c:pt>
                <c:pt idx="64">
                  <c:v>0</c:v>
                </c:pt>
                <c:pt idx="65">
                  <c:v>26.666666666666668</c:v>
                </c:pt>
                <c:pt idx="66">
                  <c:v>5.217821782178218</c:v>
                </c:pt>
                <c:pt idx="67">
                  <c:v>17.307692307692307</c:v>
                </c:pt>
                <c:pt idx="68">
                  <c:v>16.571428571428573</c:v>
                </c:pt>
                <c:pt idx="69">
                  <c:v>3.5</c:v>
                </c:pt>
                <c:pt idx="70">
                  <c:v>15.32484076433121</c:v>
                </c:pt>
                <c:pt idx="71">
                  <c:v>15.65217391304348</c:v>
                </c:pt>
                <c:pt idx="72">
                  <c:v>1.4397905759162302</c:v>
                </c:pt>
                <c:pt idx="73">
                  <c:v>4.1080196399345335</c:v>
                </c:pt>
                <c:pt idx="74">
                  <c:v>9.0909090909090917</c:v>
                </c:pt>
                <c:pt idx="75">
                  <c:v>2.4731182795698925</c:v>
                </c:pt>
                <c:pt idx="76">
                  <c:v>8.5106382978723403</c:v>
                </c:pt>
                <c:pt idx="77">
                  <c:v>20.202020202020201</c:v>
                </c:pt>
                <c:pt idx="78">
                  <c:v>14.634146341463415</c:v>
                </c:pt>
                <c:pt idx="79">
                  <c:v>12.732394366197184</c:v>
                </c:pt>
                <c:pt idx="80">
                  <c:v>11.313559322033898</c:v>
                </c:pt>
                <c:pt idx="81">
                  <c:v>30.316622691292878</c:v>
                </c:pt>
                <c:pt idx="82">
                  <c:v>4.6464646464646462</c:v>
                </c:pt>
                <c:pt idx="83">
                  <c:v>3.5294117647058822</c:v>
                </c:pt>
                <c:pt idx="84">
                  <c:v>5.0943396226415096</c:v>
                </c:pt>
                <c:pt idx="85">
                  <c:v>6.0360360360360366</c:v>
                </c:pt>
                <c:pt idx="86">
                  <c:v>2.7777777777777777</c:v>
                </c:pt>
                <c:pt idx="87">
                  <c:v>19.642857142857142</c:v>
                </c:pt>
                <c:pt idx="88">
                  <c:v>2.558139534883721</c:v>
                </c:pt>
                <c:pt idx="89">
                  <c:v>15.729166666666668</c:v>
                </c:pt>
                <c:pt idx="90">
                  <c:v>5.8878504672897201</c:v>
                </c:pt>
                <c:pt idx="91">
                  <c:v>12.5</c:v>
                </c:pt>
                <c:pt idx="92">
                  <c:v>7.9566563467492264</c:v>
                </c:pt>
                <c:pt idx="93">
                  <c:v>17.275590551181104</c:v>
                </c:pt>
                <c:pt idx="94">
                  <c:v>8.3529411764705888</c:v>
                </c:pt>
                <c:pt idx="95">
                  <c:v>13.333333333333334</c:v>
                </c:pt>
                <c:pt idx="96">
                  <c:v>17.160570365778053</c:v>
                </c:pt>
                <c:pt idx="97">
                  <c:v>8.9808917197452232</c:v>
                </c:pt>
                <c:pt idx="98">
                  <c:v>31.785714285714285</c:v>
                </c:pt>
              </c:numCache>
            </c:numRef>
          </c:val>
        </c:ser>
        <c:ser>
          <c:idx val="2"/>
          <c:order val="2"/>
          <c:tx>
            <c:strRef>
              <c:f>'8. Kidney LD+DD'!$D$3:$D$4</c:f>
              <c:strCache>
                <c:ptCount val="1"/>
                <c:pt idx="0">
                  <c:v>Suma de RATE TOTAL KIDNEY</c:v>
                </c:pt>
              </c:strCache>
            </c:strRef>
          </c:tx>
          <c:spPr>
            <a:noFill/>
          </c:spPr>
          <c:invertIfNegative val="0"/>
          <c:cat>
            <c:strRef>
              <c:f>'8. Kidney LD+DD'!$A$5:$A$104</c:f>
              <c:strCache>
                <c:ptCount val="99"/>
                <c:pt idx="0">
                  <c:v>Nigeria</c:v>
                </c:pt>
                <c:pt idx="1">
                  <c:v>Ghana</c:v>
                </c:pt>
                <c:pt idx="2">
                  <c:v>Kenya</c:v>
                </c:pt>
                <c:pt idx="3">
                  <c:v>Kyrgyzstan</c:v>
                </c:pt>
                <c:pt idx="4">
                  <c:v>Libya</c:v>
                </c:pt>
                <c:pt idx="5">
                  <c:v>Morocco</c:v>
                </c:pt>
                <c:pt idx="6">
                  <c:v>Nicaragua</c:v>
                </c:pt>
                <c:pt idx="7">
                  <c:v>Malaysia</c:v>
                </c:pt>
                <c:pt idx="8">
                  <c:v>Paraguay</c:v>
                </c:pt>
                <c:pt idx="9">
                  <c:v>Albania</c:v>
                </c:pt>
                <c:pt idx="10">
                  <c:v>Rep of Moldova</c:v>
                </c:pt>
                <c:pt idx="11">
                  <c:v>Ukraine</c:v>
                </c:pt>
                <c:pt idx="12">
                  <c:v>Viet Nam</c:v>
                </c:pt>
                <c:pt idx="13">
                  <c:v>Tajikistan</c:v>
                </c:pt>
                <c:pt idx="14">
                  <c:v>UAE</c:v>
                </c:pt>
                <c:pt idx="15">
                  <c:v>Armenia</c:v>
                </c:pt>
                <c:pt idx="16">
                  <c:v>Nepal</c:v>
                </c:pt>
                <c:pt idx="17">
                  <c:v>Sudan</c:v>
                </c:pt>
                <c:pt idx="18">
                  <c:v>China</c:v>
                </c:pt>
                <c:pt idx="19">
                  <c:v>SouthAfrica</c:v>
                </c:pt>
                <c:pt idx="20">
                  <c:v>Algeria</c:v>
                </c:pt>
                <c:pt idx="21">
                  <c:v>Peru</c:v>
                </c:pt>
                <c:pt idx="22">
                  <c:v>Philippines</c:v>
                </c:pt>
                <c:pt idx="23">
                  <c:v>Mongolia</c:v>
                </c:pt>
                <c:pt idx="24">
                  <c:v>India</c:v>
                </c:pt>
                <c:pt idx="25">
                  <c:v>Bosnia &amp; Herzegovina</c:v>
                </c:pt>
                <c:pt idx="26">
                  <c:v>Qatar</c:v>
                </c:pt>
                <c:pt idx="27">
                  <c:v>Georgia</c:v>
                </c:pt>
                <c:pt idx="28">
                  <c:v>Ecuador</c:v>
                </c:pt>
                <c:pt idx="29">
                  <c:v>Venezuela </c:v>
                </c:pt>
                <c:pt idx="30">
                  <c:v>El Salvador</c:v>
                </c:pt>
                <c:pt idx="31">
                  <c:v>Russia </c:v>
                </c:pt>
                <c:pt idx="32">
                  <c:v>Dom Republic</c:v>
                </c:pt>
                <c:pt idx="33">
                  <c:v>Guatemala</c:v>
                </c:pt>
                <c:pt idx="34">
                  <c:v>Bulgaria</c:v>
                </c:pt>
                <c:pt idx="35">
                  <c:v>Syria</c:v>
                </c:pt>
                <c:pt idx="36">
                  <c:v>Thailand</c:v>
                </c:pt>
                <c:pt idx="37">
                  <c:v>Bolivia </c:v>
                </c:pt>
                <c:pt idx="38">
                  <c:v>Azerbaijan</c:v>
                </c:pt>
                <c:pt idx="39">
                  <c:v>Singapore</c:v>
                </c:pt>
                <c:pt idx="40">
                  <c:v>Serbia</c:v>
                </c:pt>
                <c:pt idx="41">
                  <c:v>Kazakhstan</c:v>
                </c:pt>
                <c:pt idx="42">
                  <c:v>Tunisia</c:v>
                </c:pt>
                <c:pt idx="43">
                  <c:v>Mauritius</c:v>
                </c:pt>
                <c:pt idx="44">
                  <c:v>Greece</c:v>
                </c:pt>
                <c:pt idx="45">
                  <c:v>Panama</c:v>
                </c:pt>
                <c:pt idx="46">
                  <c:v>Japan</c:v>
                </c:pt>
                <c:pt idx="47">
                  <c:v>Romania</c:v>
                </c:pt>
                <c:pt idx="48">
                  <c:v>Montenegro</c:v>
                </c:pt>
                <c:pt idx="49">
                  <c:v>Chile</c:v>
                </c:pt>
                <c:pt idx="50">
                  <c:v>Cuba</c:v>
                </c:pt>
                <c:pt idx="51">
                  <c:v>Colombia</c:v>
                </c:pt>
                <c:pt idx="52">
                  <c:v>Egypt</c:v>
                </c:pt>
                <c:pt idx="53">
                  <c:v>Lebanon</c:v>
                </c:pt>
                <c:pt idx="54">
                  <c:v>TFYRM</c:v>
                </c:pt>
                <c:pt idx="55">
                  <c:v>Mexico</c:v>
                </c:pt>
                <c:pt idx="56">
                  <c:v>Costa Rica</c:v>
                </c:pt>
                <c:pt idx="57">
                  <c:v>S Arabia</c:v>
                </c:pt>
                <c:pt idx="58">
                  <c:v>Slovakia</c:v>
                </c:pt>
                <c:pt idx="59">
                  <c:v>Jordan</c:v>
                </c:pt>
                <c:pt idx="60">
                  <c:v>Lithuania</c:v>
                </c:pt>
                <c:pt idx="61">
                  <c:v>Estonia</c:v>
                </c:pt>
                <c:pt idx="62">
                  <c:v>Germany</c:v>
                </c:pt>
                <c:pt idx="63">
                  <c:v>Cyprus</c:v>
                </c:pt>
                <c:pt idx="64">
                  <c:v>Slovenia</c:v>
                </c:pt>
                <c:pt idx="65">
                  <c:v>Iceland</c:v>
                </c:pt>
                <c:pt idx="66">
                  <c:v>Brazil</c:v>
                </c:pt>
                <c:pt idx="67">
                  <c:v>Israel</c:v>
                </c:pt>
                <c:pt idx="68">
                  <c:v>Kuwait</c:v>
                </c:pt>
                <c:pt idx="69">
                  <c:v>Latvia</c:v>
                </c:pt>
                <c:pt idx="70">
                  <c:v>Iran</c:v>
                </c:pt>
                <c:pt idx="71">
                  <c:v>N Zealand</c:v>
                </c:pt>
                <c:pt idx="72">
                  <c:v>Poland</c:v>
                </c:pt>
                <c:pt idx="73">
                  <c:v>Italy</c:v>
                </c:pt>
                <c:pt idx="74">
                  <c:v>Argentina</c:v>
                </c:pt>
                <c:pt idx="75">
                  <c:v>Belarus</c:v>
                </c:pt>
                <c:pt idx="76">
                  <c:v>Ireland</c:v>
                </c:pt>
                <c:pt idx="77">
                  <c:v>Rep of Korea</c:v>
                </c:pt>
                <c:pt idx="78">
                  <c:v>Switzerland</c:v>
                </c:pt>
                <c:pt idx="79">
                  <c:v>Canada</c:v>
                </c:pt>
                <c:pt idx="80">
                  <c:v>Australia</c:v>
                </c:pt>
                <c:pt idx="81">
                  <c:v>Turkey</c:v>
                </c:pt>
                <c:pt idx="82">
                  <c:v>Hungary</c:v>
                </c:pt>
                <c:pt idx="83">
                  <c:v>Uruguay</c:v>
                </c:pt>
                <c:pt idx="84">
                  <c:v>Portugal</c:v>
                </c:pt>
                <c:pt idx="85">
                  <c:v>Belgium</c:v>
                </c:pt>
                <c:pt idx="86">
                  <c:v>Finland</c:v>
                </c:pt>
                <c:pt idx="87">
                  <c:v>Denmark</c:v>
                </c:pt>
                <c:pt idx="88">
                  <c:v>Croatia</c:v>
                </c:pt>
                <c:pt idx="89">
                  <c:v>Sweden</c:v>
                </c:pt>
                <c:pt idx="90">
                  <c:v>Czech Rep</c:v>
                </c:pt>
                <c:pt idx="91">
                  <c:v>Malta</c:v>
                </c:pt>
                <c:pt idx="92">
                  <c:v>France</c:v>
                </c:pt>
                <c:pt idx="93">
                  <c:v>UK</c:v>
                </c:pt>
                <c:pt idx="94">
                  <c:v>Austria</c:v>
                </c:pt>
                <c:pt idx="95">
                  <c:v>Norway</c:v>
                </c:pt>
                <c:pt idx="96">
                  <c:v>US</c:v>
                </c:pt>
                <c:pt idx="97">
                  <c:v>Spain</c:v>
                </c:pt>
                <c:pt idx="98">
                  <c:v>Netherlands</c:v>
                </c:pt>
              </c:strCache>
            </c:strRef>
          </c:cat>
          <c:val>
            <c:numRef>
              <c:f>'8. Kidney LD+DD'!$D$5:$D$104</c:f>
              <c:numCache>
                <c:formatCode>General</c:formatCode>
                <c:ptCount val="99"/>
                <c:pt idx="0">
                  <c:v>0.10644257703081232</c:v>
                </c:pt>
                <c:pt idx="1">
                  <c:v>0.11363636363636365</c:v>
                </c:pt>
                <c:pt idx="2">
                  <c:v>0.24175824175824176</c:v>
                </c:pt>
                <c:pt idx="3">
                  <c:v>0.5357142857142857</c:v>
                </c:pt>
                <c:pt idx="4">
                  <c:v>0.79365079365079372</c:v>
                </c:pt>
                <c:pt idx="5">
                  <c:v>1.2537313432835822</c:v>
                </c:pt>
                <c:pt idx="6">
                  <c:v>1.7741935483870968</c:v>
                </c:pt>
                <c:pt idx="7">
                  <c:v>2.2516556291390728</c:v>
                </c:pt>
                <c:pt idx="8">
                  <c:v>2.7536231884057969</c:v>
                </c:pt>
                <c:pt idx="9">
                  <c:v>2.8125</c:v>
                </c:pt>
                <c:pt idx="10">
                  <c:v>2.8571428571428572</c:v>
                </c:pt>
                <c:pt idx="11">
                  <c:v>2.9175946547884188</c:v>
                </c:pt>
                <c:pt idx="12">
                  <c:v>2.9189189189189189</c:v>
                </c:pt>
                <c:pt idx="13">
                  <c:v>2.9761904761904763</c:v>
                </c:pt>
                <c:pt idx="14">
                  <c:v>2.978723404255319</c:v>
                </c:pt>
                <c:pt idx="15">
                  <c:v>3</c:v>
                </c:pt>
                <c:pt idx="16">
                  <c:v>3.5587188612099641</c:v>
                </c:pt>
                <c:pt idx="17">
                  <c:v>3.6855670103092786</c:v>
                </c:pt>
                <c:pt idx="18">
                  <c:v>3.9747453006170184</c:v>
                </c:pt>
                <c:pt idx="19">
                  <c:v>4.0112994350282483</c:v>
                </c:pt>
                <c:pt idx="20">
                  <c:v>4.2606516290726821</c:v>
                </c:pt>
                <c:pt idx="21">
                  <c:v>4.2857142857142856</c:v>
                </c:pt>
                <c:pt idx="22">
                  <c:v>4.4355644355644355</c:v>
                </c:pt>
                <c:pt idx="23">
                  <c:v>4.8275862068965516</c:v>
                </c:pt>
                <c:pt idx="24">
                  <c:v>5.128609752248698</c:v>
                </c:pt>
                <c:pt idx="25">
                  <c:v>5.5263157894736841</c:v>
                </c:pt>
                <c:pt idx="26">
                  <c:v>5.6521739130434785</c:v>
                </c:pt>
                <c:pt idx="27">
                  <c:v>6.279069767441861</c:v>
                </c:pt>
                <c:pt idx="28">
                  <c:v>6.4375</c:v>
                </c:pt>
                <c:pt idx="29">
                  <c:v>6.5372168284789645</c:v>
                </c:pt>
                <c:pt idx="30">
                  <c:v>6.875</c:v>
                </c:pt>
                <c:pt idx="31">
                  <c:v>7.2</c:v>
                </c:pt>
                <c:pt idx="32">
                  <c:v>7.4285714285714288</c:v>
                </c:pt>
                <c:pt idx="33">
                  <c:v>7.5471698113207548</c:v>
                </c:pt>
                <c:pt idx="34">
                  <c:v>7.7777777777777777</c:v>
                </c:pt>
                <c:pt idx="35">
                  <c:v>8.1818181818181817</c:v>
                </c:pt>
                <c:pt idx="36">
                  <c:v>8.2589285714285712</c:v>
                </c:pt>
                <c:pt idx="37">
                  <c:v>8.8888888888888875</c:v>
                </c:pt>
                <c:pt idx="38">
                  <c:v>10</c:v>
                </c:pt>
                <c:pt idx="39">
                  <c:v>10.363636363636363</c:v>
                </c:pt>
                <c:pt idx="40">
                  <c:v>10.947368421052632</c:v>
                </c:pt>
                <c:pt idx="41">
                  <c:v>11.14457831325301</c:v>
                </c:pt>
                <c:pt idx="42">
                  <c:v>11.261261261261261</c:v>
                </c:pt>
                <c:pt idx="43">
                  <c:v>11.666666666666668</c:v>
                </c:pt>
                <c:pt idx="44">
                  <c:v>11.801801801801803</c:v>
                </c:pt>
                <c:pt idx="45">
                  <c:v>12.307692307692308</c:v>
                </c:pt>
                <c:pt idx="46">
                  <c:v>12.582677165354331</c:v>
                </c:pt>
                <c:pt idx="47">
                  <c:v>14.351851851851851</c:v>
                </c:pt>
                <c:pt idx="48">
                  <c:v>15</c:v>
                </c:pt>
                <c:pt idx="49">
                  <c:v>15.224719101123595</c:v>
                </c:pt>
                <c:pt idx="50">
                  <c:v>15.486725663716813</c:v>
                </c:pt>
                <c:pt idx="51">
                  <c:v>15.56237218813906</c:v>
                </c:pt>
                <c:pt idx="52">
                  <c:v>16.990407673860911</c:v>
                </c:pt>
                <c:pt idx="53">
                  <c:v>18.2</c:v>
                </c:pt>
                <c:pt idx="54">
                  <c:v>19.523809523809522</c:v>
                </c:pt>
                <c:pt idx="55">
                  <c:v>21.082390953150242</c:v>
                </c:pt>
                <c:pt idx="56">
                  <c:v>21.632653061224488</c:v>
                </c:pt>
                <c:pt idx="57">
                  <c:v>21.836734693877553</c:v>
                </c:pt>
                <c:pt idx="58">
                  <c:v>22.727272727272727</c:v>
                </c:pt>
                <c:pt idx="59">
                  <c:v>24</c:v>
                </c:pt>
                <c:pt idx="60">
                  <c:v>24</c:v>
                </c:pt>
                <c:pt idx="61">
                  <c:v>24.615384615384613</c:v>
                </c:pt>
                <c:pt idx="62">
                  <c:v>25.731559854897217</c:v>
                </c:pt>
                <c:pt idx="63">
                  <c:v>25.833333333333336</c:v>
                </c:pt>
                <c:pt idx="64">
                  <c:v>26.19047619047619</c:v>
                </c:pt>
                <c:pt idx="65">
                  <c:v>26.666666666666668</c:v>
                </c:pt>
                <c:pt idx="66">
                  <c:v>27.262376237623762</c:v>
                </c:pt>
                <c:pt idx="67">
                  <c:v>27.820512820512821</c:v>
                </c:pt>
                <c:pt idx="68">
                  <c:v>28.285714285714285</c:v>
                </c:pt>
                <c:pt idx="69">
                  <c:v>29.5</c:v>
                </c:pt>
                <c:pt idx="70">
                  <c:v>29.61783439490446</c:v>
                </c:pt>
                <c:pt idx="71">
                  <c:v>30.000000000000004</c:v>
                </c:pt>
                <c:pt idx="72">
                  <c:v>30.078534031413611</c:v>
                </c:pt>
                <c:pt idx="73">
                  <c:v>30.114566284779048</c:v>
                </c:pt>
                <c:pt idx="74">
                  <c:v>30.550239234449762</c:v>
                </c:pt>
                <c:pt idx="75">
                  <c:v>30.752688172043008</c:v>
                </c:pt>
                <c:pt idx="76">
                  <c:v>32.340425531914896</c:v>
                </c:pt>
                <c:pt idx="77">
                  <c:v>36.525252525252526</c:v>
                </c:pt>
                <c:pt idx="78">
                  <c:v>36.707317073170735</c:v>
                </c:pt>
                <c:pt idx="79">
                  <c:v>37.633802816901408</c:v>
                </c:pt>
                <c:pt idx="80">
                  <c:v>38.305084745762713</c:v>
                </c:pt>
                <c:pt idx="81">
                  <c:v>38.680738786279683</c:v>
                </c:pt>
                <c:pt idx="82">
                  <c:v>39.090909090909086</c:v>
                </c:pt>
                <c:pt idx="83">
                  <c:v>40.588235294117645</c:v>
                </c:pt>
                <c:pt idx="84">
                  <c:v>42.264150943396231</c:v>
                </c:pt>
                <c:pt idx="85">
                  <c:v>43.333333333333336</c:v>
                </c:pt>
                <c:pt idx="86">
                  <c:v>44.444444444444443</c:v>
                </c:pt>
                <c:pt idx="87">
                  <c:v>44.464285714285715</c:v>
                </c:pt>
                <c:pt idx="88">
                  <c:v>45.813953488372093</c:v>
                </c:pt>
                <c:pt idx="89">
                  <c:v>45.833333333333336</c:v>
                </c:pt>
                <c:pt idx="90">
                  <c:v>47.383177570093459</c:v>
                </c:pt>
                <c:pt idx="91">
                  <c:v>50</c:v>
                </c:pt>
                <c:pt idx="92">
                  <c:v>50.030959752321984</c:v>
                </c:pt>
                <c:pt idx="93">
                  <c:v>50.409448818897637</c:v>
                </c:pt>
                <c:pt idx="94">
                  <c:v>52.470588235294116</c:v>
                </c:pt>
                <c:pt idx="95">
                  <c:v>53.725490196078432</c:v>
                </c:pt>
                <c:pt idx="96">
                  <c:v>55.223186608803466</c:v>
                </c:pt>
                <c:pt idx="97">
                  <c:v>56.857749469214433</c:v>
                </c:pt>
                <c:pt idx="98">
                  <c:v>59.761904761904759</c:v>
                </c:pt>
              </c:numCache>
            </c:numRef>
          </c:val>
        </c:ser>
        <c:dLbls>
          <c:showLegendKey val="0"/>
          <c:showVal val="0"/>
          <c:showCatName val="0"/>
          <c:showSerName val="0"/>
          <c:showPercent val="0"/>
          <c:showBubbleSize val="0"/>
        </c:dLbls>
        <c:gapWidth val="15"/>
        <c:overlap val="100"/>
        <c:axId val="36765696"/>
        <c:axId val="36769152"/>
      </c:barChart>
      <c:catAx>
        <c:axId val="36765696"/>
        <c:scaling>
          <c:orientation val="minMax"/>
        </c:scaling>
        <c:delete val="0"/>
        <c:axPos val="b"/>
        <c:numFmt formatCode="General" sourceLinked="1"/>
        <c:majorTickMark val="out"/>
        <c:minorTickMark val="none"/>
        <c:tickLblPos val="nextTo"/>
        <c:txPr>
          <a:bodyPr rot="-5400000" vert="horz"/>
          <a:lstStyle/>
          <a:p>
            <a:pPr>
              <a:defRPr sz="500" baseline="0"/>
            </a:pPr>
            <a:endParaRPr lang="es-ES"/>
          </a:p>
        </c:txPr>
        <c:crossAx val="36769152"/>
        <c:crossesAt val="0"/>
        <c:auto val="0"/>
        <c:lblAlgn val="ctr"/>
        <c:lblOffset val="100"/>
        <c:noMultiLvlLbl val="0"/>
      </c:catAx>
      <c:valAx>
        <c:axId val="36769152"/>
        <c:scaling>
          <c:orientation val="minMax"/>
          <c:max val="65"/>
          <c:min val="0"/>
        </c:scaling>
        <c:delete val="0"/>
        <c:axPos val="l"/>
        <c:majorGridlines/>
        <c:numFmt formatCode="0.0" sourceLinked="0"/>
        <c:majorTickMark val="out"/>
        <c:minorTickMark val="none"/>
        <c:tickLblPos val="nextTo"/>
        <c:txPr>
          <a:bodyPr/>
          <a:lstStyle/>
          <a:p>
            <a:pPr>
              <a:defRPr sz="900" baseline="0"/>
            </a:pPr>
            <a:endParaRPr lang="es-ES"/>
          </a:p>
        </c:txPr>
        <c:crossAx val="36765696"/>
        <c:crosses val="autoZero"/>
        <c:crossBetween val="between"/>
      </c:valAx>
    </c:plotArea>
    <c:plotVisOnly val="1"/>
    <c:dispBlanksAs val="gap"/>
    <c:showDLblsOverMax val="0"/>
  </c:chart>
  <c:txPr>
    <a:bodyPr/>
    <a:lstStyle/>
    <a:p>
      <a:pPr>
        <a:defRPr sz="500" baseline="0">
          <a:solidFill>
            <a:schemeClr val="tx2">
              <a:lumMod val="50000"/>
            </a:schemeClr>
          </a:solidFill>
          <a:latin typeface="Arial" panose="020B0604020202020204" pitchFamily="34" charset="0"/>
        </a:defRPr>
      </a:pPr>
      <a:endParaRPr lang="es-ES"/>
    </a:p>
  </c:txPr>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GODT_NL_COE_2014 - incluido Jordan.xlsx]6.Superposition Liver LD+DD!Tabla dinámica1</c:name>
    <c:fmtId val="26"/>
  </c:pivotSource>
  <c:chart>
    <c:autoTitleDeleted val="0"/>
    <c:pivotFmts>
      <c:pivotFmt>
        <c:idx val="0"/>
        <c:spPr>
          <a:solidFill>
            <a:srgbClr val="99CC00"/>
          </a:solidFill>
          <a:ln>
            <a:solidFill>
              <a:schemeClr val="tx1"/>
            </a:solidFill>
          </a:ln>
        </c:spPr>
        <c:marker>
          <c:symbol val="none"/>
        </c:marker>
      </c:pivotFmt>
      <c:pivotFmt>
        <c:idx val="1"/>
        <c:spPr>
          <a:solidFill>
            <a:srgbClr val="FF9900"/>
          </a:solidFill>
          <a:ln>
            <a:solidFill>
              <a:schemeClr val="tx1"/>
            </a:solidFill>
          </a:ln>
        </c:spPr>
        <c:marker>
          <c:symbol val="none"/>
        </c:marker>
      </c:pivotFmt>
      <c:pivotFmt>
        <c:idx val="2"/>
        <c:spPr>
          <a:solidFill>
            <a:srgbClr val="99CC00"/>
          </a:solidFill>
          <a:ln>
            <a:solidFill>
              <a:schemeClr val="tx1"/>
            </a:solidFill>
          </a:ln>
        </c:spPr>
        <c:marker>
          <c:symbol val="none"/>
        </c:marker>
      </c:pivotFmt>
      <c:pivotFmt>
        <c:idx val="3"/>
        <c:spPr>
          <a:solidFill>
            <a:srgbClr val="FF9900"/>
          </a:solidFill>
          <a:ln>
            <a:solidFill>
              <a:schemeClr val="tx1"/>
            </a:solidFill>
          </a:ln>
        </c:spPr>
        <c:marker>
          <c:symbol val="none"/>
        </c:marker>
      </c:pivotFmt>
      <c:pivotFmt>
        <c:idx val="4"/>
        <c:spPr>
          <a:solidFill>
            <a:srgbClr val="92D050"/>
          </a:solidFill>
          <a:ln>
            <a:solidFill>
              <a:schemeClr val="tx1"/>
            </a:solidFill>
          </a:ln>
        </c:spPr>
        <c:marker>
          <c:symbol val="none"/>
        </c:marker>
      </c:pivotFmt>
      <c:pivotFmt>
        <c:idx val="5"/>
        <c:spPr>
          <a:solidFill>
            <a:srgbClr val="FF9900"/>
          </a:solidFill>
          <a:ln>
            <a:solidFill>
              <a:schemeClr val="tx1"/>
            </a:solidFill>
          </a:ln>
        </c:spPr>
        <c:marker>
          <c:symbol val="none"/>
        </c:marker>
      </c:pivotFmt>
      <c:pivotFmt>
        <c:idx val="6"/>
        <c:spPr>
          <a:solidFill>
            <a:sysClr val="window" lastClr="FFFFFF"/>
          </a:solidFill>
          <a:ln>
            <a:noFill/>
          </a:ln>
        </c:spPr>
        <c:marker>
          <c:symbol val="none"/>
        </c:marker>
      </c:pivotFmt>
      <c:pivotFmt>
        <c:idx val="7"/>
      </c:pivotFmt>
      <c:pivotFmt>
        <c:idx val="8"/>
      </c:pivotFmt>
      <c:pivotFmt>
        <c:idx val="9"/>
        <c:marker>
          <c:symbol val="none"/>
        </c:marker>
      </c:pivotFmt>
      <c:pivotFmt>
        <c:idx val="10"/>
        <c:spPr>
          <a:solidFill>
            <a:srgbClr val="92D050"/>
          </a:solidFill>
          <a:ln>
            <a:solidFill>
              <a:schemeClr val="tx1"/>
            </a:solidFill>
          </a:ln>
        </c:spPr>
        <c:marker>
          <c:symbol val="none"/>
        </c:marker>
      </c:pivotFmt>
      <c:pivotFmt>
        <c:idx val="11"/>
        <c:spPr>
          <a:solidFill>
            <a:srgbClr val="FF9900"/>
          </a:solidFill>
          <a:ln>
            <a:solidFill>
              <a:schemeClr val="tx1"/>
            </a:solidFill>
          </a:ln>
        </c:spPr>
        <c:marker>
          <c:symbol val="none"/>
        </c:marker>
      </c:pivotFmt>
      <c:pivotFmt>
        <c:idx val="12"/>
        <c:spPr>
          <a:solidFill>
            <a:srgbClr val="92D050"/>
          </a:solidFill>
          <a:ln>
            <a:solidFill>
              <a:schemeClr val="tx1"/>
            </a:solidFill>
          </a:ln>
        </c:spPr>
        <c:marker>
          <c:symbol val="none"/>
        </c:marker>
      </c:pivotFmt>
      <c:pivotFmt>
        <c:idx val="13"/>
        <c:spPr>
          <a:solidFill>
            <a:srgbClr val="FF9900"/>
          </a:solidFill>
          <a:ln>
            <a:solidFill>
              <a:schemeClr val="tx1"/>
            </a:solidFill>
          </a:ln>
        </c:spPr>
        <c:marker>
          <c:symbol val="none"/>
        </c:marker>
      </c:pivotFmt>
    </c:pivotFmts>
    <c:plotArea>
      <c:layout>
        <c:manualLayout>
          <c:layoutTarget val="inner"/>
          <c:xMode val="edge"/>
          <c:yMode val="edge"/>
          <c:x val="2.3285230140456265E-2"/>
          <c:y val="2.6624735357934668E-2"/>
          <c:w val="0.91410089266791961"/>
          <c:h val="0.86262614207820398"/>
        </c:manualLayout>
      </c:layout>
      <c:barChart>
        <c:barDir val="col"/>
        <c:grouping val="clustered"/>
        <c:varyColors val="0"/>
        <c:ser>
          <c:idx val="0"/>
          <c:order val="0"/>
          <c:tx>
            <c:strRef>
              <c:f>'6.Superposition Liver LD+DD'!$B$3:$B$4</c:f>
              <c:strCache>
                <c:ptCount val="1"/>
                <c:pt idx="0">
                  <c:v>Suma de RATE LIVERTX_DD</c:v>
                </c:pt>
              </c:strCache>
            </c:strRef>
          </c:tx>
          <c:spPr>
            <a:solidFill>
              <a:srgbClr val="92D050"/>
            </a:solidFill>
            <a:ln>
              <a:solidFill>
                <a:schemeClr val="tx1"/>
              </a:solidFill>
            </a:ln>
          </c:spPr>
          <c:invertIfNegative val="0"/>
          <c:cat>
            <c:strRef>
              <c:f>'6.Superposition Liver LD+DD'!$A$5:$A$74</c:f>
              <c:strCache>
                <c:ptCount val="69"/>
                <c:pt idx="0">
                  <c:v>India</c:v>
                </c:pt>
                <c:pt idx="1">
                  <c:v>Egypt</c:v>
                </c:pt>
                <c:pt idx="2">
                  <c:v>Ukraine</c:v>
                </c:pt>
                <c:pt idx="3">
                  <c:v>Azerbaijan</c:v>
                </c:pt>
                <c:pt idx="4">
                  <c:v>Algeria</c:v>
                </c:pt>
                <c:pt idx="5">
                  <c:v>Mongolia</c:v>
                </c:pt>
                <c:pt idx="6">
                  <c:v>Albania</c:v>
                </c:pt>
                <c:pt idx="7">
                  <c:v>Venezuela</c:v>
                </c:pt>
                <c:pt idx="8">
                  <c:v>Viet Nam</c:v>
                </c:pt>
                <c:pt idx="9">
                  <c:v>Tunisia</c:v>
                </c:pt>
                <c:pt idx="10">
                  <c:v>Jordan</c:v>
                </c:pt>
                <c:pt idx="11">
                  <c:v>Lebanon</c:v>
                </c:pt>
                <c:pt idx="12">
                  <c:v>Malaysia</c:v>
                </c:pt>
                <c:pt idx="13">
                  <c:v>Japan</c:v>
                </c:pt>
                <c:pt idx="14">
                  <c:v>Kazakhstan</c:v>
                </c:pt>
                <c:pt idx="15">
                  <c:v>Dom Republic</c:v>
                </c:pt>
                <c:pt idx="16">
                  <c:v>Peru</c:v>
                </c:pt>
                <c:pt idx="17">
                  <c:v>SouthAfrica</c:v>
                </c:pt>
                <c:pt idx="18">
                  <c:v>Mexico</c:v>
                </c:pt>
                <c:pt idx="19">
                  <c:v>Thailand</c:v>
                </c:pt>
                <c:pt idx="20">
                  <c:v>Russia</c:v>
                </c:pt>
                <c:pt idx="21">
                  <c:v>Ecuador</c:v>
                </c:pt>
                <c:pt idx="22">
                  <c:v>China</c:v>
                </c:pt>
                <c:pt idx="23">
                  <c:v>Rep of Moldova</c:v>
                </c:pt>
                <c:pt idx="24">
                  <c:v>Qatar</c:v>
                </c:pt>
                <c:pt idx="25">
                  <c:v>Serbia</c:v>
                </c:pt>
                <c:pt idx="26">
                  <c:v>Panama</c:v>
                </c:pt>
                <c:pt idx="27">
                  <c:v>Costa Rica</c:v>
                </c:pt>
                <c:pt idx="28">
                  <c:v>Singapore</c:v>
                </c:pt>
                <c:pt idx="29">
                  <c:v>Saudi Arabia</c:v>
                </c:pt>
                <c:pt idx="30">
                  <c:v>Bulgaria</c:v>
                </c:pt>
                <c:pt idx="31">
                  <c:v>Greece</c:v>
                </c:pt>
                <c:pt idx="32">
                  <c:v>Cuba</c:v>
                </c:pt>
                <c:pt idx="33">
                  <c:v>Lithuania</c:v>
                </c:pt>
                <c:pt idx="34">
                  <c:v>Colombia</c:v>
                </c:pt>
                <c:pt idx="35">
                  <c:v>Slovakia</c:v>
                </c:pt>
                <c:pt idx="36">
                  <c:v>Turkey</c:v>
                </c:pt>
                <c:pt idx="37">
                  <c:v>Chile</c:v>
                </c:pt>
                <c:pt idx="38">
                  <c:v>Romania</c:v>
                </c:pt>
                <c:pt idx="39">
                  <c:v>Israel</c:v>
                </c:pt>
                <c:pt idx="40">
                  <c:v>Belarus</c:v>
                </c:pt>
                <c:pt idx="41">
                  <c:v>Iran </c:v>
                </c:pt>
                <c:pt idx="42">
                  <c:v>Estonia</c:v>
                </c:pt>
                <c:pt idx="43">
                  <c:v>Argentina</c:v>
                </c:pt>
                <c:pt idx="44">
                  <c:v>Brazil</c:v>
                </c:pt>
                <c:pt idx="45">
                  <c:v>Rep of Korea</c:v>
                </c:pt>
                <c:pt idx="46">
                  <c:v>New Zealand</c:v>
                </c:pt>
                <c:pt idx="47">
                  <c:v>Denmark</c:v>
                </c:pt>
                <c:pt idx="48">
                  <c:v>Poland</c:v>
                </c:pt>
                <c:pt idx="49">
                  <c:v>Ireland</c:v>
                </c:pt>
                <c:pt idx="50">
                  <c:v>Australia</c:v>
                </c:pt>
                <c:pt idx="51">
                  <c:v>Netherlands</c:v>
                </c:pt>
                <c:pt idx="52">
                  <c:v>Germany</c:v>
                </c:pt>
                <c:pt idx="53">
                  <c:v>Finland</c:v>
                </c:pt>
                <c:pt idx="54">
                  <c:v>Canada</c:v>
                </c:pt>
                <c:pt idx="55">
                  <c:v>Switzerland</c:v>
                </c:pt>
                <c:pt idx="56">
                  <c:v>UK</c:v>
                </c:pt>
                <c:pt idx="57">
                  <c:v>Slovenia</c:v>
                </c:pt>
                <c:pt idx="58">
                  <c:v>Czech Rep</c:v>
                </c:pt>
                <c:pt idx="59">
                  <c:v>Austria</c:v>
                </c:pt>
                <c:pt idx="60">
                  <c:v>Italy</c:v>
                </c:pt>
                <c:pt idx="61">
                  <c:v>Sweden</c:v>
                </c:pt>
                <c:pt idx="62">
                  <c:v>Portugal</c:v>
                </c:pt>
                <c:pt idx="63">
                  <c:v>France</c:v>
                </c:pt>
                <c:pt idx="64">
                  <c:v>Norway</c:v>
                </c:pt>
                <c:pt idx="65">
                  <c:v>Belgium</c:v>
                </c:pt>
                <c:pt idx="66">
                  <c:v>US</c:v>
                </c:pt>
                <c:pt idx="67">
                  <c:v>Spain</c:v>
                </c:pt>
                <c:pt idx="68">
                  <c:v>Croatia</c:v>
                </c:pt>
              </c:strCache>
            </c:strRef>
          </c:cat>
          <c:val>
            <c:numRef>
              <c:f>'6.Superposition Liver LD+DD'!$B$5:$B$74</c:f>
              <c:numCache>
                <c:formatCode>General</c:formatCode>
                <c:ptCount val="69"/>
                <c:pt idx="0">
                  <c:v>0</c:v>
                </c:pt>
                <c:pt idx="1">
                  <c:v>0</c:v>
                </c:pt>
                <c:pt idx="2">
                  <c:v>0</c:v>
                </c:pt>
                <c:pt idx="3">
                  <c:v>0</c:v>
                </c:pt>
                <c:pt idx="4">
                  <c:v>0</c:v>
                </c:pt>
                <c:pt idx="5">
                  <c:v>0</c:v>
                </c:pt>
                <c:pt idx="6">
                  <c:v>0</c:v>
                </c:pt>
                <c:pt idx="7">
                  <c:v>3.236245954692557E-2</c:v>
                </c:pt>
                <c:pt idx="8">
                  <c:v>5.4054054054054057E-2</c:v>
                </c:pt>
                <c:pt idx="9">
                  <c:v>9.00900900900901E-2</c:v>
                </c:pt>
                <c:pt idx="10">
                  <c:v>0.13333333333333333</c:v>
                </c:pt>
                <c:pt idx="11">
                  <c:v>0.2</c:v>
                </c:pt>
                <c:pt idx="12">
                  <c:v>0.29801324503311261</c:v>
                </c:pt>
                <c:pt idx="13">
                  <c:v>0.3543307086614173</c:v>
                </c:pt>
                <c:pt idx="14">
                  <c:v>0.42168674698795178</c:v>
                </c:pt>
                <c:pt idx="15">
                  <c:v>0.5714285714285714</c:v>
                </c:pt>
                <c:pt idx="16">
                  <c:v>0.8441558441558441</c:v>
                </c:pt>
                <c:pt idx="17">
                  <c:v>0.9792843691148776</c:v>
                </c:pt>
                <c:pt idx="18">
                  <c:v>1.0096930533117932</c:v>
                </c:pt>
                <c:pt idx="19">
                  <c:v>1.1458333333333333</c:v>
                </c:pt>
                <c:pt idx="20">
                  <c:v>1.2350877192982457</c:v>
                </c:pt>
                <c:pt idx="21">
                  <c:v>1.4375</c:v>
                </c:pt>
                <c:pt idx="22">
                  <c:v>1.4937580714593199</c:v>
                </c:pt>
                <c:pt idx="23">
                  <c:v>1.7142857142857142</c:v>
                </c:pt>
                <c:pt idx="24">
                  <c:v>1.7391304347826089</c:v>
                </c:pt>
                <c:pt idx="25">
                  <c:v>1.7894736842105263</c:v>
                </c:pt>
                <c:pt idx="26">
                  <c:v>1.7948717948717949</c:v>
                </c:pt>
                <c:pt idx="27">
                  <c:v>1.8367346938775508</c:v>
                </c:pt>
                <c:pt idx="28">
                  <c:v>2.3636363636363638</c:v>
                </c:pt>
                <c:pt idx="29">
                  <c:v>2.3809523809523809</c:v>
                </c:pt>
                <c:pt idx="30">
                  <c:v>2.5</c:v>
                </c:pt>
                <c:pt idx="31">
                  <c:v>2.5225225225225225</c:v>
                </c:pt>
                <c:pt idx="32">
                  <c:v>2.6548672566371678</c:v>
                </c:pt>
                <c:pt idx="33">
                  <c:v>4</c:v>
                </c:pt>
                <c:pt idx="34">
                  <c:v>4.110429447852761</c:v>
                </c:pt>
                <c:pt idx="35">
                  <c:v>4.1818181818181817</c:v>
                </c:pt>
                <c:pt idx="36">
                  <c:v>4.2216358839050132</c:v>
                </c:pt>
                <c:pt idx="37">
                  <c:v>4.3258426966292136</c:v>
                </c:pt>
                <c:pt idx="38">
                  <c:v>5</c:v>
                </c:pt>
                <c:pt idx="39">
                  <c:v>6.5384615384615383</c:v>
                </c:pt>
                <c:pt idx="40">
                  <c:v>6.7741935483870961</c:v>
                </c:pt>
                <c:pt idx="41">
                  <c:v>7.2611464968152868</c:v>
                </c:pt>
                <c:pt idx="42">
                  <c:v>7.6923076923076916</c:v>
                </c:pt>
                <c:pt idx="43">
                  <c:v>7.8229665071770338</c:v>
                </c:pt>
                <c:pt idx="44">
                  <c:v>7.9950495049504955</c:v>
                </c:pt>
                <c:pt idx="45">
                  <c:v>8.1616161616161609</c:v>
                </c:pt>
                <c:pt idx="46">
                  <c:v>8.2608695652173925</c:v>
                </c:pt>
                <c:pt idx="47">
                  <c:v>8.3928571428571441</c:v>
                </c:pt>
                <c:pt idx="48">
                  <c:v>8.7958115183246068</c:v>
                </c:pt>
                <c:pt idx="49">
                  <c:v>9.3617021276595747</c:v>
                </c:pt>
                <c:pt idx="50">
                  <c:v>9.9152542372881349</c:v>
                </c:pt>
                <c:pt idx="51">
                  <c:v>10.059523809523808</c:v>
                </c:pt>
                <c:pt idx="52">
                  <c:v>10.628778718258767</c:v>
                </c:pt>
                <c:pt idx="53">
                  <c:v>10.925925925925926</c:v>
                </c:pt>
                <c:pt idx="54">
                  <c:v>12.619718309859154</c:v>
                </c:pt>
                <c:pt idx="55">
                  <c:v>13.04878048780488</c:v>
                </c:pt>
                <c:pt idx="56">
                  <c:v>14.204724409448819</c:v>
                </c:pt>
                <c:pt idx="57">
                  <c:v>14.761904761904761</c:v>
                </c:pt>
                <c:pt idx="58">
                  <c:v>15.514018691588786</c:v>
                </c:pt>
                <c:pt idx="59">
                  <c:v>16</c:v>
                </c:pt>
                <c:pt idx="60">
                  <c:v>17.332242225859247</c:v>
                </c:pt>
                <c:pt idx="61">
                  <c:v>17.8125</c:v>
                </c:pt>
                <c:pt idx="62">
                  <c:v>17.830188679245282</c:v>
                </c:pt>
                <c:pt idx="63">
                  <c:v>19.55108359133127</c:v>
                </c:pt>
                <c:pt idx="64">
                  <c:v>19.607843137254903</c:v>
                </c:pt>
                <c:pt idx="65">
                  <c:v>19.72972972972973</c:v>
                </c:pt>
                <c:pt idx="66">
                  <c:v>19.99070055796652</c:v>
                </c:pt>
                <c:pt idx="67">
                  <c:v>22.314225053078555</c:v>
                </c:pt>
                <c:pt idx="68">
                  <c:v>28.837209302325583</c:v>
                </c:pt>
              </c:numCache>
            </c:numRef>
          </c:val>
        </c:ser>
        <c:dLbls>
          <c:showLegendKey val="0"/>
          <c:showVal val="0"/>
          <c:showCatName val="0"/>
          <c:showSerName val="0"/>
          <c:showPercent val="0"/>
          <c:showBubbleSize val="0"/>
        </c:dLbls>
        <c:gapWidth val="47"/>
        <c:overlap val="-73"/>
        <c:axId val="79395456"/>
        <c:axId val="79425920"/>
      </c:barChart>
      <c:barChart>
        <c:barDir val="col"/>
        <c:grouping val="clustered"/>
        <c:varyColors val="0"/>
        <c:ser>
          <c:idx val="1"/>
          <c:order val="1"/>
          <c:tx>
            <c:strRef>
              <c:f>'6.Superposition Liver LD+DD'!$C$3:$C$4</c:f>
              <c:strCache>
                <c:ptCount val="1"/>
                <c:pt idx="0">
                  <c:v>Suma de RATE LIVERTX_LD</c:v>
                </c:pt>
              </c:strCache>
            </c:strRef>
          </c:tx>
          <c:spPr>
            <a:solidFill>
              <a:srgbClr val="FF9900"/>
            </a:solidFill>
            <a:ln>
              <a:solidFill>
                <a:schemeClr val="tx1"/>
              </a:solidFill>
            </a:ln>
          </c:spPr>
          <c:invertIfNegative val="0"/>
          <c:cat>
            <c:strRef>
              <c:f>'6.Superposition Liver LD+DD'!$A$5:$A$74</c:f>
              <c:strCache>
                <c:ptCount val="69"/>
                <c:pt idx="0">
                  <c:v>India</c:v>
                </c:pt>
                <c:pt idx="1">
                  <c:v>Egypt</c:v>
                </c:pt>
                <c:pt idx="2">
                  <c:v>Ukraine</c:v>
                </c:pt>
                <c:pt idx="3">
                  <c:v>Azerbaijan</c:v>
                </c:pt>
                <c:pt idx="4">
                  <c:v>Algeria</c:v>
                </c:pt>
                <c:pt idx="5">
                  <c:v>Mongolia</c:v>
                </c:pt>
                <c:pt idx="6">
                  <c:v>Albania</c:v>
                </c:pt>
                <c:pt idx="7">
                  <c:v>Venezuela</c:v>
                </c:pt>
                <c:pt idx="8">
                  <c:v>Viet Nam</c:v>
                </c:pt>
                <c:pt idx="9">
                  <c:v>Tunisia</c:v>
                </c:pt>
                <c:pt idx="10">
                  <c:v>Jordan</c:v>
                </c:pt>
                <c:pt idx="11">
                  <c:v>Lebanon</c:v>
                </c:pt>
                <c:pt idx="12">
                  <c:v>Malaysia</c:v>
                </c:pt>
                <c:pt idx="13">
                  <c:v>Japan</c:v>
                </c:pt>
                <c:pt idx="14">
                  <c:v>Kazakhstan</c:v>
                </c:pt>
                <c:pt idx="15">
                  <c:v>Dom Republic</c:v>
                </c:pt>
                <c:pt idx="16">
                  <c:v>Peru</c:v>
                </c:pt>
                <c:pt idx="17">
                  <c:v>SouthAfrica</c:v>
                </c:pt>
                <c:pt idx="18">
                  <c:v>Mexico</c:v>
                </c:pt>
                <c:pt idx="19">
                  <c:v>Thailand</c:v>
                </c:pt>
                <c:pt idx="20">
                  <c:v>Russia</c:v>
                </c:pt>
                <c:pt idx="21">
                  <c:v>Ecuador</c:v>
                </c:pt>
                <c:pt idx="22">
                  <c:v>China</c:v>
                </c:pt>
                <c:pt idx="23">
                  <c:v>Rep of Moldova</c:v>
                </c:pt>
                <c:pt idx="24">
                  <c:v>Qatar</c:v>
                </c:pt>
                <c:pt idx="25">
                  <c:v>Serbia</c:v>
                </c:pt>
                <c:pt idx="26">
                  <c:v>Panama</c:v>
                </c:pt>
                <c:pt idx="27">
                  <c:v>Costa Rica</c:v>
                </c:pt>
                <c:pt idx="28">
                  <c:v>Singapore</c:v>
                </c:pt>
                <c:pt idx="29">
                  <c:v>Saudi Arabia</c:v>
                </c:pt>
                <c:pt idx="30">
                  <c:v>Bulgaria</c:v>
                </c:pt>
                <c:pt idx="31">
                  <c:v>Greece</c:v>
                </c:pt>
                <c:pt idx="32">
                  <c:v>Cuba</c:v>
                </c:pt>
                <c:pt idx="33">
                  <c:v>Lithuania</c:v>
                </c:pt>
                <c:pt idx="34">
                  <c:v>Colombia</c:v>
                </c:pt>
                <c:pt idx="35">
                  <c:v>Slovakia</c:v>
                </c:pt>
                <c:pt idx="36">
                  <c:v>Turkey</c:v>
                </c:pt>
                <c:pt idx="37">
                  <c:v>Chile</c:v>
                </c:pt>
                <c:pt idx="38">
                  <c:v>Romania</c:v>
                </c:pt>
                <c:pt idx="39">
                  <c:v>Israel</c:v>
                </c:pt>
                <c:pt idx="40">
                  <c:v>Belarus</c:v>
                </c:pt>
                <c:pt idx="41">
                  <c:v>Iran </c:v>
                </c:pt>
                <c:pt idx="42">
                  <c:v>Estonia</c:v>
                </c:pt>
                <c:pt idx="43">
                  <c:v>Argentina</c:v>
                </c:pt>
                <c:pt idx="44">
                  <c:v>Brazil</c:v>
                </c:pt>
                <c:pt idx="45">
                  <c:v>Rep of Korea</c:v>
                </c:pt>
                <c:pt idx="46">
                  <c:v>New Zealand</c:v>
                </c:pt>
                <c:pt idx="47">
                  <c:v>Denmark</c:v>
                </c:pt>
                <c:pt idx="48">
                  <c:v>Poland</c:v>
                </c:pt>
                <c:pt idx="49">
                  <c:v>Ireland</c:v>
                </c:pt>
                <c:pt idx="50">
                  <c:v>Australia</c:v>
                </c:pt>
                <c:pt idx="51">
                  <c:v>Netherlands</c:v>
                </c:pt>
                <c:pt idx="52">
                  <c:v>Germany</c:v>
                </c:pt>
                <c:pt idx="53">
                  <c:v>Finland</c:v>
                </c:pt>
                <c:pt idx="54">
                  <c:v>Canada</c:v>
                </c:pt>
                <c:pt idx="55">
                  <c:v>Switzerland</c:v>
                </c:pt>
                <c:pt idx="56">
                  <c:v>UK</c:v>
                </c:pt>
                <c:pt idx="57">
                  <c:v>Slovenia</c:v>
                </c:pt>
                <c:pt idx="58">
                  <c:v>Czech Rep</c:v>
                </c:pt>
                <c:pt idx="59">
                  <c:v>Austria</c:v>
                </c:pt>
                <c:pt idx="60">
                  <c:v>Italy</c:v>
                </c:pt>
                <c:pt idx="61">
                  <c:v>Sweden</c:v>
                </c:pt>
                <c:pt idx="62">
                  <c:v>Portugal</c:v>
                </c:pt>
                <c:pt idx="63">
                  <c:v>France</c:v>
                </c:pt>
                <c:pt idx="64">
                  <c:v>Norway</c:v>
                </c:pt>
                <c:pt idx="65">
                  <c:v>Belgium</c:v>
                </c:pt>
                <c:pt idx="66">
                  <c:v>US</c:v>
                </c:pt>
                <c:pt idx="67">
                  <c:v>Spain</c:v>
                </c:pt>
                <c:pt idx="68">
                  <c:v>Croatia</c:v>
                </c:pt>
              </c:strCache>
            </c:strRef>
          </c:cat>
          <c:val>
            <c:numRef>
              <c:f>'6.Superposition Liver LD+DD'!$C$5:$C$74</c:f>
              <c:numCache>
                <c:formatCode>General</c:formatCode>
                <c:ptCount val="69"/>
                <c:pt idx="0">
                  <c:v>0.94682026195360569</c:v>
                </c:pt>
                <c:pt idx="1">
                  <c:v>5.3956834532374094</c:v>
                </c:pt>
                <c:pt idx="2">
                  <c:v>0.37861915367483295</c:v>
                </c:pt>
                <c:pt idx="3">
                  <c:v>1.6842105263157894</c:v>
                </c:pt>
                <c:pt idx="4">
                  <c:v>2.5062656641604012E-2</c:v>
                </c:pt>
                <c:pt idx="5">
                  <c:v>2.0689655172413794</c:v>
                </c:pt>
                <c:pt idx="6">
                  <c:v>0.9375</c:v>
                </c:pt>
                <c:pt idx="7">
                  <c:v>0.22653721682847897</c:v>
                </c:pt>
                <c:pt idx="8">
                  <c:v>3.2432432432432434E-2</c:v>
                </c:pt>
                <c:pt idx="9">
                  <c:v>0</c:v>
                </c:pt>
                <c:pt idx="10">
                  <c:v>1.8666666666666667</c:v>
                </c:pt>
                <c:pt idx="11">
                  <c:v>0</c:v>
                </c:pt>
                <c:pt idx="12">
                  <c:v>0</c:v>
                </c:pt>
                <c:pt idx="13">
                  <c:v>3.2913385826771653</c:v>
                </c:pt>
                <c:pt idx="14">
                  <c:v>1.506024096385542</c:v>
                </c:pt>
                <c:pt idx="15">
                  <c:v>0</c:v>
                </c:pt>
                <c:pt idx="16">
                  <c:v>0</c:v>
                </c:pt>
                <c:pt idx="17">
                  <c:v>0.15065913370998116</c:v>
                </c:pt>
                <c:pt idx="18">
                  <c:v>4.8465266558966075E-2</c:v>
                </c:pt>
                <c:pt idx="19">
                  <c:v>0.28273809523809523</c:v>
                </c:pt>
                <c:pt idx="20">
                  <c:v>0.88421052631578945</c:v>
                </c:pt>
                <c:pt idx="21">
                  <c:v>0.125</c:v>
                </c:pt>
                <c:pt idx="22">
                  <c:v>4.4482709140479269E-2</c:v>
                </c:pt>
                <c:pt idx="23">
                  <c:v>1.1428571428571428</c:v>
                </c:pt>
                <c:pt idx="24">
                  <c:v>0</c:v>
                </c:pt>
                <c:pt idx="25">
                  <c:v>0</c:v>
                </c:pt>
                <c:pt idx="26">
                  <c:v>0</c:v>
                </c:pt>
                <c:pt idx="27">
                  <c:v>0</c:v>
                </c:pt>
                <c:pt idx="28">
                  <c:v>2.5454545454545454</c:v>
                </c:pt>
                <c:pt idx="29">
                  <c:v>4.3537414965986398</c:v>
                </c:pt>
                <c:pt idx="30">
                  <c:v>0.1388888888888889</c:v>
                </c:pt>
                <c:pt idx="31">
                  <c:v>0</c:v>
                </c:pt>
                <c:pt idx="32">
                  <c:v>0.17699115044247787</c:v>
                </c:pt>
                <c:pt idx="33">
                  <c:v>0</c:v>
                </c:pt>
                <c:pt idx="34">
                  <c:v>0.42944785276073622</c:v>
                </c:pt>
                <c:pt idx="35">
                  <c:v>0</c:v>
                </c:pt>
                <c:pt idx="36">
                  <c:v>11.767810026385225</c:v>
                </c:pt>
                <c:pt idx="37">
                  <c:v>0.5056179775280899</c:v>
                </c:pt>
                <c:pt idx="38">
                  <c:v>0.64814814814814814</c:v>
                </c:pt>
                <c:pt idx="39">
                  <c:v>1.7948717948717949</c:v>
                </c:pt>
                <c:pt idx="40">
                  <c:v>0.5376344086021505</c:v>
                </c:pt>
                <c:pt idx="41">
                  <c:v>0.44585987261146498</c:v>
                </c:pt>
                <c:pt idx="42">
                  <c:v>0</c:v>
                </c:pt>
                <c:pt idx="43">
                  <c:v>0.8133971291866029</c:v>
                </c:pt>
                <c:pt idx="44">
                  <c:v>0.76237623762376239</c:v>
                </c:pt>
                <c:pt idx="45">
                  <c:v>17.333333333333332</c:v>
                </c:pt>
                <c:pt idx="46">
                  <c:v>1.0869565217391306</c:v>
                </c:pt>
                <c:pt idx="47">
                  <c:v>0</c:v>
                </c:pt>
                <c:pt idx="48">
                  <c:v>0.78534031413612559</c:v>
                </c:pt>
                <c:pt idx="49">
                  <c:v>0</c:v>
                </c:pt>
                <c:pt idx="50">
                  <c:v>4.2372881355932202E-2</c:v>
                </c:pt>
                <c:pt idx="51">
                  <c:v>0.17857142857142858</c:v>
                </c:pt>
                <c:pt idx="52">
                  <c:v>0.7013301088270858</c:v>
                </c:pt>
                <c:pt idx="53">
                  <c:v>0</c:v>
                </c:pt>
                <c:pt idx="54">
                  <c:v>2.507042253521127</c:v>
                </c:pt>
                <c:pt idx="55">
                  <c:v>0.36585365853658541</c:v>
                </c:pt>
                <c:pt idx="56">
                  <c:v>0.50393700787401574</c:v>
                </c:pt>
                <c:pt idx="57">
                  <c:v>0</c:v>
                </c:pt>
                <c:pt idx="58">
                  <c:v>0.18691588785046731</c:v>
                </c:pt>
                <c:pt idx="59">
                  <c:v>0.70588235294117652</c:v>
                </c:pt>
                <c:pt idx="60">
                  <c:v>0.26186579378068742</c:v>
                </c:pt>
                <c:pt idx="61">
                  <c:v>0.625</c:v>
                </c:pt>
                <c:pt idx="62">
                  <c:v>0.47169811320754718</c:v>
                </c:pt>
                <c:pt idx="63">
                  <c:v>0.18575851393188855</c:v>
                </c:pt>
                <c:pt idx="64">
                  <c:v>0</c:v>
                </c:pt>
                <c:pt idx="65">
                  <c:v>3.6036036036036037</c:v>
                </c:pt>
                <c:pt idx="66">
                  <c:v>0.83075015499070048</c:v>
                </c:pt>
                <c:pt idx="67">
                  <c:v>0.44585987261146498</c:v>
                </c:pt>
                <c:pt idx="68">
                  <c:v>0.23255813953488372</c:v>
                </c:pt>
              </c:numCache>
            </c:numRef>
          </c:val>
        </c:ser>
        <c:dLbls>
          <c:showLegendKey val="0"/>
          <c:showVal val="0"/>
          <c:showCatName val="0"/>
          <c:showSerName val="0"/>
          <c:showPercent val="0"/>
          <c:showBubbleSize val="0"/>
        </c:dLbls>
        <c:gapWidth val="167"/>
        <c:overlap val="10"/>
        <c:axId val="80830848"/>
        <c:axId val="79428224"/>
      </c:barChart>
      <c:catAx>
        <c:axId val="79395456"/>
        <c:scaling>
          <c:orientation val="minMax"/>
        </c:scaling>
        <c:delete val="0"/>
        <c:axPos val="b"/>
        <c:numFmt formatCode="General" sourceLinked="1"/>
        <c:majorTickMark val="in"/>
        <c:minorTickMark val="none"/>
        <c:tickLblPos val="low"/>
        <c:txPr>
          <a:bodyPr rot="-5400000" vert="horz"/>
          <a:lstStyle/>
          <a:p>
            <a:pPr>
              <a:defRPr sz="700" b="1" kern="700" baseline="0">
                <a:latin typeface="Calibri" pitchFamily="34" charset="0"/>
              </a:defRPr>
            </a:pPr>
            <a:endParaRPr lang="es-ES"/>
          </a:p>
        </c:txPr>
        <c:crossAx val="79425920"/>
        <c:crosses val="autoZero"/>
        <c:auto val="0"/>
        <c:lblAlgn val="ctr"/>
        <c:lblOffset val="0"/>
        <c:noMultiLvlLbl val="0"/>
      </c:catAx>
      <c:valAx>
        <c:axId val="79425920"/>
        <c:scaling>
          <c:orientation val="minMax"/>
          <c:max val="30"/>
          <c:min val="0"/>
        </c:scaling>
        <c:delete val="0"/>
        <c:axPos val="l"/>
        <c:majorGridlines/>
        <c:numFmt formatCode="0.0" sourceLinked="0"/>
        <c:majorTickMark val="out"/>
        <c:minorTickMark val="none"/>
        <c:tickLblPos val="nextTo"/>
        <c:txPr>
          <a:bodyPr/>
          <a:lstStyle/>
          <a:p>
            <a:pPr>
              <a:defRPr b="1" baseline="0">
                <a:solidFill>
                  <a:srgbClr val="99CC00"/>
                </a:solidFill>
              </a:defRPr>
            </a:pPr>
            <a:endParaRPr lang="es-ES"/>
          </a:p>
        </c:txPr>
        <c:crossAx val="79395456"/>
        <c:crosses val="autoZero"/>
        <c:crossBetween val="between"/>
        <c:majorUnit val="5"/>
        <c:minorUnit val="1"/>
      </c:valAx>
      <c:valAx>
        <c:axId val="79428224"/>
        <c:scaling>
          <c:orientation val="minMax"/>
          <c:max val="30"/>
        </c:scaling>
        <c:delete val="0"/>
        <c:axPos val="r"/>
        <c:numFmt formatCode="#,##0.0" sourceLinked="0"/>
        <c:majorTickMark val="out"/>
        <c:minorTickMark val="none"/>
        <c:tickLblPos val="nextTo"/>
        <c:txPr>
          <a:bodyPr/>
          <a:lstStyle/>
          <a:p>
            <a:pPr>
              <a:defRPr b="1">
                <a:solidFill>
                  <a:srgbClr val="FFC000"/>
                </a:solidFill>
              </a:defRPr>
            </a:pPr>
            <a:endParaRPr lang="es-ES"/>
          </a:p>
        </c:txPr>
        <c:crossAx val="80830848"/>
        <c:crosses val="max"/>
        <c:crossBetween val="between"/>
        <c:majorUnit val="5"/>
      </c:valAx>
      <c:catAx>
        <c:axId val="80830848"/>
        <c:scaling>
          <c:orientation val="minMax"/>
        </c:scaling>
        <c:delete val="1"/>
        <c:axPos val="b"/>
        <c:majorTickMark val="out"/>
        <c:minorTickMark val="none"/>
        <c:tickLblPos val="nextTo"/>
        <c:crossAx val="79428224"/>
        <c:crosses val="autoZero"/>
        <c:auto val="0"/>
        <c:lblAlgn val="ctr"/>
        <c:lblOffset val="100"/>
        <c:noMultiLvlLbl val="0"/>
      </c:catAx>
    </c:plotArea>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GODT_NL_COE_2014 - incluido Jordan.xlsx]9. total organs 50 most active!Tabla dinámica1</c:name>
    <c:fmtId val="36"/>
  </c:pivotSource>
  <c:chart>
    <c:autoTitleDeleted val="0"/>
    <c:pivotFmts>
      <c:pivotFmt>
        <c:idx val="0"/>
        <c:marker>
          <c:symbol val="none"/>
        </c:marker>
      </c:pivotFmt>
      <c:pivotFmt>
        <c:idx val="1"/>
        <c:marker>
          <c:symbol val="none"/>
        </c:marker>
      </c:pivotFmt>
      <c:pivotFmt>
        <c:idx val="2"/>
        <c:marker>
          <c:symbol val="none"/>
        </c:marker>
      </c:pivotFmt>
      <c:pivotFmt>
        <c:idx val="3"/>
        <c:marker>
          <c:symbol val="none"/>
        </c:marker>
      </c:pivotFmt>
      <c:pivotFmt>
        <c:idx val="4"/>
        <c:marker>
          <c:symbol val="none"/>
        </c:marker>
      </c:pivotFmt>
      <c:pivotFmt>
        <c:idx val="5"/>
        <c:marker>
          <c:symbol val="none"/>
        </c:marker>
      </c:pivotFmt>
      <c:pivotFmt>
        <c:idx val="6"/>
        <c:spPr>
          <a:noFill/>
        </c:spPr>
        <c:marker>
          <c:symbol val="none"/>
        </c:marker>
      </c:pivotFmt>
      <c:pivotFmt>
        <c:idx val="7"/>
        <c:spPr>
          <a:solidFill>
            <a:srgbClr val="FFFFCC"/>
          </a:solidFill>
          <a:ln>
            <a:solidFill>
              <a:schemeClr val="tx1"/>
            </a:solidFill>
          </a:ln>
        </c:spPr>
        <c:marker>
          <c:symbol val="none"/>
        </c:marker>
      </c:pivotFmt>
      <c:pivotFmt>
        <c:idx val="8"/>
        <c:spPr>
          <a:solidFill>
            <a:srgbClr val="FFCCFF"/>
          </a:solidFill>
          <a:ln>
            <a:solidFill>
              <a:schemeClr val="tx1"/>
            </a:solidFill>
          </a:ln>
        </c:spPr>
        <c:marker>
          <c:symbol val="none"/>
        </c:marker>
      </c:pivotFmt>
      <c:pivotFmt>
        <c:idx val="9"/>
        <c:spPr>
          <a:solidFill>
            <a:srgbClr val="CCECFF"/>
          </a:solidFill>
          <a:ln>
            <a:solidFill>
              <a:schemeClr val="tx1"/>
            </a:solidFill>
          </a:ln>
        </c:spPr>
        <c:marker>
          <c:symbol val="none"/>
        </c:marker>
      </c:pivotFmt>
      <c:pivotFmt>
        <c:idx val="10"/>
        <c:spPr>
          <a:solidFill>
            <a:srgbClr val="FFCC99"/>
          </a:solidFill>
          <a:ln>
            <a:solidFill>
              <a:schemeClr val="tx1"/>
            </a:solidFill>
          </a:ln>
        </c:spPr>
        <c:marker>
          <c:symbol val="none"/>
        </c:marker>
      </c:pivotFmt>
      <c:pivotFmt>
        <c:idx val="11"/>
        <c:spPr>
          <a:solidFill>
            <a:srgbClr val="CCFF99"/>
          </a:solidFill>
          <a:ln>
            <a:solidFill>
              <a:schemeClr val="tx1"/>
            </a:solidFill>
          </a:ln>
        </c:spPr>
        <c:marker>
          <c:symbol val="none"/>
        </c:marker>
      </c:pivotFmt>
      <c:pivotFmt>
        <c:idx val="12"/>
        <c:spPr>
          <a:solidFill>
            <a:srgbClr val="A953FF"/>
          </a:solidFill>
          <a:ln>
            <a:solidFill>
              <a:schemeClr val="tx1"/>
            </a:solidFill>
          </a:ln>
        </c:spPr>
        <c:marker>
          <c:symbol val="none"/>
        </c:marker>
      </c:pivotFmt>
      <c:pivotFmt>
        <c:idx val="13"/>
        <c:spPr>
          <a:noFill/>
        </c:spPr>
        <c:marker>
          <c:symbol val="none"/>
        </c:marker>
      </c:pivotFmt>
      <c:pivotFmt>
        <c:idx val="14"/>
        <c:marker>
          <c:symbol val="none"/>
        </c:marker>
      </c:pivotFmt>
      <c:pivotFmt>
        <c:idx val="15"/>
        <c:marker>
          <c:symbol val="none"/>
        </c:marker>
      </c:pivotFmt>
      <c:pivotFmt>
        <c:idx val="16"/>
        <c:marker>
          <c:symbol val="none"/>
        </c:marker>
      </c:pivotFmt>
      <c:pivotFmt>
        <c:idx val="17"/>
        <c:marker>
          <c:symbol val="none"/>
        </c:marker>
      </c:pivotFmt>
      <c:pivotFmt>
        <c:idx val="18"/>
        <c:marker>
          <c:symbol val="none"/>
        </c:marker>
      </c:pivotFmt>
      <c:pivotFmt>
        <c:idx val="19"/>
        <c:marker>
          <c:symbol val="none"/>
        </c:marker>
      </c:pivotFmt>
      <c:pivotFmt>
        <c:idx val="20"/>
        <c:marker>
          <c:symbol val="none"/>
        </c:marker>
      </c:pivotFmt>
      <c:pivotFmt>
        <c:idx val="21"/>
        <c:marker>
          <c:symbol val="none"/>
        </c:marker>
      </c:pivotFmt>
      <c:pivotFmt>
        <c:idx val="22"/>
        <c:marker>
          <c:symbol val="none"/>
        </c:marker>
      </c:pivotFmt>
      <c:pivotFmt>
        <c:idx val="23"/>
        <c:marker>
          <c:symbol val="none"/>
        </c:marker>
      </c:pivotFmt>
      <c:pivotFmt>
        <c:idx val="24"/>
        <c:spPr>
          <a:solidFill>
            <a:srgbClr val="FFFFCC"/>
          </a:solidFill>
          <a:ln>
            <a:solidFill>
              <a:schemeClr val="tx1"/>
            </a:solidFill>
          </a:ln>
        </c:spPr>
        <c:marker>
          <c:symbol val="none"/>
        </c:marker>
      </c:pivotFmt>
      <c:pivotFmt>
        <c:idx val="25"/>
        <c:spPr>
          <a:solidFill>
            <a:srgbClr val="FFCCFF"/>
          </a:solidFill>
          <a:ln>
            <a:solidFill>
              <a:schemeClr val="tx1"/>
            </a:solidFill>
          </a:ln>
        </c:spPr>
        <c:marker>
          <c:symbol val="none"/>
        </c:marker>
      </c:pivotFmt>
      <c:pivotFmt>
        <c:idx val="26"/>
        <c:spPr>
          <a:solidFill>
            <a:srgbClr val="CCECFF"/>
          </a:solidFill>
          <a:ln>
            <a:solidFill>
              <a:schemeClr val="tx1"/>
            </a:solidFill>
          </a:ln>
        </c:spPr>
        <c:marker>
          <c:symbol val="none"/>
        </c:marker>
      </c:pivotFmt>
      <c:pivotFmt>
        <c:idx val="27"/>
        <c:spPr>
          <a:solidFill>
            <a:srgbClr val="FFCC99"/>
          </a:solidFill>
          <a:ln>
            <a:solidFill>
              <a:schemeClr val="tx1"/>
            </a:solidFill>
          </a:ln>
        </c:spPr>
        <c:marker>
          <c:symbol val="none"/>
        </c:marker>
      </c:pivotFmt>
      <c:pivotFmt>
        <c:idx val="28"/>
        <c:spPr>
          <a:solidFill>
            <a:srgbClr val="CCFF99"/>
          </a:solidFill>
          <a:ln>
            <a:solidFill>
              <a:schemeClr val="tx1"/>
            </a:solidFill>
          </a:ln>
        </c:spPr>
        <c:marker>
          <c:symbol val="none"/>
        </c:marker>
      </c:pivotFmt>
      <c:pivotFmt>
        <c:idx val="29"/>
        <c:spPr>
          <a:solidFill>
            <a:srgbClr val="A953FF"/>
          </a:solidFill>
          <a:ln>
            <a:solidFill>
              <a:schemeClr val="tx1"/>
            </a:solidFill>
          </a:ln>
        </c:spPr>
        <c:marker>
          <c:symbol val="none"/>
        </c:marker>
      </c:pivotFmt>
      <c:pivotFmt>
        <c:idx val="30"/>
        <c:spPr>
          <a:noFill/>
        </c:spPr>
        <c:marker>
          <c:symbol val="none"/>
        </c:marker>
      </c:pivotFmt>
      <c:pivotFmt>
        <c:idx val="31"/>
        <c:spPr>
          <a:solidFill>
            <a:srgbClr val="FFFFCC"/>
          </a:solidFill>
          <a:ln>
            <a:solidFill>
              <a:schemeClr val="tx1"/>
            </a:solidFill>
          </a:ln>
        </c:spPr>
        <c:marker>
          <c:symbol val="none"/>
        </c:marker>
      </c:pivotFmt>
      <c:pivotFmt>
        <c:idx val="32"/>
        <c:spPr>
          <a:solidFill>
            <a:srgbClr val="FFCCFF"/>
          </a:solidFill>
          <a:ln>
            <a:solidFill>
              <a:schemeClr val="tx1"/>
            </a:solidFill>
          </a:ln>
        </c:spPr>
        <c:marker>
          <c:symbol val="none"/>
        </c:marker>
      </c:pivotFmt>
      <c:pivotFmt>
        <c:idx val="33"/>
        <c:spPr>
          <a:solidFill>
            <a:srgbClr val="CCECFF"/>
          </a:solidFill>
          <a:ln>
            <a:solidFill>
              <a:schemeClr val="tx1"/>
            </a:solidFill>
          </a:ln>
        </c:spPr>
        <c:marker>
          <c:symbol val="none"/>
        </c:marker>
      </c:pivotFmt>
      <c:pivotFmt>
        <c:idx val="34"/>
        <c:spPr>
          <a:solidFill>
            <a:schemeClr val="accent6">
              <a:lumMod val="40000"/>
              <a:lumOff val="60000"/>
            </a:schemeClr>
          </a:solidFill>
          <a:ln>
            <a:solidFill>
              <a:schemeClr val="tx1"/>
            </a:solidFill>
          </a:ln>
        </c:spPr>
        <c:marker>
          <c:symbol val="none"/>
        </c:marker>
      </c:pivotFmt>
      <c:pivotFmt>
        <c:idx val="35"/>
        <c:spPr>
          <a:solidFill>
            <a:srgbClr val="CCFFCC"/>
          </a:solidFill>
          <a:ln>
            <a:solidFill>
              <a:schemeClr val="tx1"/>
            </a:solidFill>
          </a:ln>
        </c:spPr>
        <c:marker>
          <c:symbol val="none"/>
        </c:marker>
      </c:pivotFmt>
      <c:pivotFmt>
        <c:idx val="36"/>
        <c:spPr>
          <a:solidFill>
            <a:srgbClr val="6600CC"/>
          </a:solidFill>
          <a:ln>
            <a:solidFill>
              <a:schemeClr val="tx1"/>
            </a:solidFill>
          </a:ln>
        </c:spPr>
        <c:marker>
          <c:symbol val="none"/>
        </c:marker>
      </c:pivotFmt>
      <c:pivotFmt>
        <c:idx val="37"/>
        <c:spPr>
          <a:noFill/>
        </c:spPr>
        <c:marker>
          <c:symbol val="none"/>
        </c:marker>
      </c:pivotFmt>
      <c:pivotFmt>
        <c:idx val="38"/>
        <c:spPr>
          <a:solidFill>
            <a:srgbClr val="FFFFCC"/>
          </a:solidFill>
          <a:ln>
            <a:solidFill>
              <a:schemeClr val="tx1"/>
            </a:solidFill>
          </a:ln>
        </c:spPr>
        <c:marker>
          <c:symbol val="none"/>
        </c:marker>
      </c:pivotFmt>
      <c:pivotFmt>
        <c:idx val="39"/>
        <c:spPr>
          <a:solidFill>
            <a:srgbClr val="FFCCFF"/>
          </a:solidFill>
          <a:ln>
            <a:solidFill>
              <a:schemeClr val="tx1"/>
            </a:solidFill>
          </a:ln>
        </c:spPr>
        <c:marker>
          <c:symbol val="none"/>
        </c:marker>
      </c:pivotFmt>
      <c:pivotFmt>
        <c:idx val="40"/>
        <c:spPr>
          <a:solidFill>
            <a:srgbClr val="CCECFF"/>
          </a:solidFill>
          <a:ln>
            <a:solidFill>
              <a:schemeClr val="tx1"/>
            </a:solidFill>
          </a:ln>
        </c:spPr>
        <c:marker>
          <c:symbol val="none"/>
        </c:marker>
      </c:pivotFmt>
      <c:pivotFmt>
        <c:idx val="41"/>
        <c:spPr>
          <a:solidFill>
            <a:schemeClr val="accent6">
              <a:lumMod val="40000"/>
              <a:lumOff val="60000"/>
            </a:schemeClr>
          </a:solidFill>
          <a:ln>
            <a:solidFill>
              <a:schemeClr val="tx1"/>
            </a:solidFill>
          </a:ln>
        </c:spPr>
        <c:marker>
          <c:symbol val="none"/>
        </c:marker>
      </c:pivotFmt>
      <c:pivotFmt>
        <c:idx val="42"/>
        <c:spPr>
          <a:solidFill>
            <a:srgbClr val="CCFFCC"/>
          </a:solidFill>
          <a:ln>
            <a:solidFill>
              <a:schemeClr val="tx1"/>
            </a:solidFill>
          </a:ln>
        </c:spPr>
        <c:marker>
          <c:symbol val="none"/>
        </c:marker>
      </c:pivotFmt>
      <c:pivotFmt>
        <c:idx val="43"/>
        <c:spPr>
          <a:solidFill>
            <a:srgbClr val="6600CC"/>
          </a:solidFill>
          <a:ln>
            <a:solidFill>
              <a:schemeClr val="tx1"/>
            </a:solidFill>
          </a:ln>
        </c:spPr>
        <c:marker>
          <c:symbol val="none"/>
        </c:marker>
      </c:pivotFmt>
      <c:pivotFmt>
        <c:idx val="44"/>
        <c:spPr>
          <a:noFill/>
        </c:spPr>
        <c:marker>
          <c:symbol val="none"/>
        </c:marker>
      </c:pivotFmt>
      <c:pivotFmt>
        <c:idx val="45"/>
        <c:spPr>
          <a:solidFill>
            <a:srgbClr val="FFFFCC"/>
          </a:solidFill>
          <a:ln>
            <a:solidFill>
              <a:schemeClr val="tx1"/>
            </a:solidFill>
          </a:ln>
        </c:spPr>
        <c:marker>
          <c:symbol val="none"/>
        </c:marker>
      </c:pivotFmt>
      <c:pivotFmt>
        <c:idx val="46"/>
        <c:spPr>
          <a:solidFill>
            <a:srgbClr val="FFCCFF"/>
          </a:solidFill>
          <a:ln>
            <a:solidFill>
              <a:schemeClr val="tx1"/>
            </a:solidFill>
          </a:ln>
        </c:spPr>
        <c:marker>
          <c:symbol val="none"/>
        </c:marker>
      </c:pivotFmt>
      <c:pivotFmt>
        <c:idx val="47"/>
        <c:spPr>
          <a:solidFill>
            <a:srgbClr val="CCECFF"/>
          </a:solidFill>
          <a:ln>
            <a:solidFill>
              <a:schemeClr val="tx1"/>
            </a:solidFill>
          </a:ln>
        </c:spPr>
        <c:marker>
          <c:symbol val="none"/>
        </c:marker>
      </c:pivotFmt>
      <c:pivotFmt>
        <c:idx val="48"/>
        <c:spPr>
          <a:solidFill>
            <a:schemeClr val="accent6">
              <a:lumMod val="40000"/>
              <a:lumOff val="60000"/>
            </a:schemeClr>
          </a:solidFill>
          <a:ln>
            <a:solidFill>
              <a:schemeClr val="tx1"/>
            </a:solidFill>
          </a:ln>
        </c:spPr>
        <c:marker>
          <c:symbol val="none"/>
        </c:marker>
      </c:pivotFmt>
      <c:pivotFmt>
        <c:idx val="49"/>
        <c:spPr>
          <a:solidFill>
            <a:srgbClr val="CCFFCC"/>
          </a:solidFill>
          <a:ln>
            <a:solidFill>
              <a:schemeClr val="tx1"/>
            </a:solidFill>
          </a:ln>
        </c:spPr>
        <c:marker>
          <c:symbol val="none"/>
        </c:marker>
      </c:pivotFmt>
      <c:pivotFmt>
        <c:idx val="50"/>
        <c:spPr>
          <a:solidFill>
            <a:srgbClr val="6600CC"/>
          </a:solidFill>
          <a:ln>
            <a:solidFill>
              <a:schemeClr val="tx1"/>
            </a:solidFill>
          </a:ln>
        </c:spPr>
        <c:marker>
          <c:symbol val="none"/>
        </c:marker>
      </c:pivotFmt>
      <c:pivotFmt>
        <c:idx val="51"/>
        <c:spPr>
          <a:noFill/>
        </c:spPr>
        <c:marker>
          <c:symbol val="none"/>
        </c:marker>
      </c:pivotFmt>
    </c:pivotFmts>
    <c:plotArea>
      <c:layout/>
      <c:barChart>
        <c:barDir val="bar"/>
        <c:grouping val="stacked"/>
        <c:varyColors val="0"/>
        <c:ser>
          <c:idx val="0"/>
          <c:order val="0"/>
          <c:tx>
            <c:strRef>
              <c:f>'9. total organs 50 most active'!$B$3:$B$4</c:f>
              <c:strCache>
                <c:ptCount val="1"/>
                <c:pt idx="0">
                  <c:v>Suma de RATE TOTAL KIDNEY</c:v>
                </c:pt>
              </c:strCache>
            </c:strRef>
          </c:tx>
          <c:spPr>
            <a:solidFill>
              <a:srgbClr val="FFFFCC"/>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active'!$B$5:$B$55</c:f>
              <c:numCache>
                <c:formatCode>General</c:formatCode>
                <c:ptCount val="50"/>
                <c:pt idx="0">
                  <c:v>19.523809523809522</c:v>
                </c:pt>
                <c:pt idx="1">
                  <c:v>15</c:v>
                </c:pt>
                <c:pt idx="2">
                  <c:v>14.351851851851851</c:v>
                </c:pt>
                <c:pt idx="3">
                  <c:v>15.56237218813906</c:v>
                </c:pt>
                <c:pt idx="4">
                  <c:v>16.990407673860911</c:v>
                </c:pt>
                <c:pt idx="5">
                  <c:v>21.082390953150242</c:v>
                </c:pt>
                <c:pt idx="6">
                  <c:v>15.224719101123595</c:v>
                </c:pt>
                <c:pt idx="7">
                  <c:v>21.632653061224488</c:v>
                </c:pt>
                <c:pt idx="8">
                  <c:v>25.833333333333336</c:v>
                </c:pt>
                <c:pt idx="9">
                  <c:v>24</c:v>
                </c:pt>
                <c:pt idx="10">
                  <c:v>26.666666666666668</c:v>
                </c:pt>
                <c:pt idx="11">
                  <c:v>28.285714285714285</c:v>
                </c:pt>
                <c:pt idx="12">
                  <c:v>22.727272727272727</c:v>
                </c:pt>
                <c:pt idx="13">
                  <c:v>21.836734693877553</c:v>
                </c:pt>
                <c:pt idx="14">
                  <c:v>29.5</c:v>
                </c:pt>
                <c:pt idx="15">
                  <c:v>24</c:v>
                </c:pt>
                <c:pt idx="16">
                  <c:v>24.615384615384613</c:v>
                </c:pt>
                <c:pt idx="17">
                  <c:v>27.262376237623762</c:v>
                </c:pt>
                <c:pt idx="18">
                  <c:v>29.61783439490446</c:v>
                </c:pt>
                <c:pt idx="19">
                  <c:v>30.078534031413611</c:v>
                </c:pt>
                <c:pt idx="20">
                  <c:v>30.752688172043008</c:v>
                </c:pt>
                <c:pt idx="21">
                  <c:v>27.820512820512821</c:v>
                </c:pt>
                <c:pt idx="22">
                  <c:v>30.550239234449762</c:v>
                </c:pt>
                <c:pt idx="23">
                  <c:v>25.731559854897217</c:v>
                </c:pt>
                <c:pt idx="24">
                  <c:v>30.000000000000004</c:v>
                </c:pt>
                <c:pt idx="25">
                  <c:v>40.588235294117645</c:v>
                </c:pt>
                <c:pt idx="26">
                  <c:v>50</c:v>
                </c:pt>
                <c:pt idx="27">
                  <c:v>32.340425531914896</c:v>
                </c:pt>
                <c:pt idx="28">
                  <c:v>39.090909090909086</c:v>
                </c:pt>
                <c:pt idx="29">
                  <c:v>30.114566284779048</c:v>
                </c:pt>
                <c:pt idx="30">
                  <c:v>38.680738786279683</c:v>
                </c:pt>
                <c:pt idx="31">
                  <c:v>26.19047619047619</c:v>
                </c:pt>
                <c:pt idx="32">
                  <c:v>38.305084745762713</c:v>
                </c:pt>
                <c:pt idx="33">
                  <c:v>36.707317073170735</c:v>
                </c:pt>
                <c:pt idx="34">
                  <c:v>44.464285714285715</c:v>
                </c:pt>
                <c:pt idx="35">
                  <c:v>37.633802816901408</c:v>
                </c:pt>
                <c:pt idx="36">
                  <c:v>44.444444444444443</c:v>
                </c:pt>
                <c:pt idx="37">
                  <c:v>36.525252525252526</c:v>
                </c:pt>
                <c:pt idx="38">
                  <c:v>42.264150943396231</c:v>
                </c:pt>
                <c:pt idx="39">
                  <c:v>50.409448818897637</c:v>
                </c:pt>
                <c:pt idx="40">
                  <c:v>47.383177570093459</c:v>
                </c:pt>
                <c:pt idx="41">
                  <c:v>59.761904761904759</c:v>
                </c:pt>
                <c:pt idx="42">
                  <c:v>45.833333333333336</c:v>
                </c:pt>
                <c:pt idx="43">
                  <c:v>50.030959752321984</c:v>
                </c:pt>
                <c:pt idx="44">
                  <c:v>45.813953488372093</c:v>
                </c:pt>
                <c:pt idx="45">
                  <c:v>43.333333333333336</c:v>
                </c:pt>
                <c:pt idx="46">
                  <c:v>53.725490196078432</c:v>
                </c:pt>
                <c:pt idx="47">
                  <c:v>56.857749469214433</c:v>
                </c:pt>
                <c:pt idx="48">
                  <c:v>55.223186608803466</c:v>
                </c:pt>
                <c:pt idx="49">
                  <c:v>52.470588235294116</c:v>
                </c:pt>
              </c:numCache>
            </c:numRef>
          </c:val>
        </c:ser>
        <c:ser>
          <c:idx val="1"/>
          <c:order val="1"/>
          <c:tx>
            <c:strRef>
              <c:f>'9. total organs 50 most active'!$C$3:$C$4</c:f>
              <c:strCache>
                <c:ptCount val="1"/>
                <c:pt idx="0">
                  <c:v>Suma de RATE TOTAL LIVER TX</c:v>
                </c:pt>
              </c:strCache>
            </c:strRef>
          </c:tx>
          <c:spPr>
            <a:solidFill>
              <a:srgbClr val="FFCCFF"/>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active'!$C$5:$C$55</c:f>
              <c:numCache>
                <c:formatCode>General</c:formatCode>
                <c:ptCount val="50"/>
                <c:pt idx="0">
                  <c:v>0</c:v>
                </c:pt>
                <c:pt idx="1">
                  <c:v>3.3333333333333335</c:v>
                </c:pt>
                <c:pt idx="2">
                  <c:v>5.6481481481481479</c:v>
                </c:pt>
                <c:pt idx="3">
                  <c:v>4.5398773006134974</c:v>
                </c:pt>
                <c:pt idx="4">
                  <c:v>5.3956834532374094</c:v>
                </c:pt>
                <c:pt idx="5">
                  <c:v>1.0581583198707594</c:v>
                </c:pt>
                <c:pt idx="6">
                  <c:v>4.8314606741573032</c:v>
                </c:pt>
                <c:pt idx="7">
                  <c:v>1.8367346938775508</c:v>
                </c:pt>
                <c:pt idx="8">
                  <c:v>0</c:v>
                </c:pt>
                <c:pt idx="9">
                  <c:v>2</c:v>
                </c:pt>
                <c:pt idx="10">
                  <c:v>0</c:v>
                </c:pt>
                <c:pt idx="11">
                  <c:v>0</c:v>
                </c:pt>
                <c:pt idx="12">
                  <c:v>4.1818181818181817</c:v>
                </c:pt>
                <c:pt idx="13">
                  <c:v>6.7346938775510203</c:v>
                </c:pt>
                <c:pt idx="14">
                  <c:v>0</c:v>
                </c:pt>
                <c:pt idx="15">
                  <c:v>4</c:v>
                </c:pt>
                <c:pt idx="16">
                  <c:v>7.6923076923076916</c:v>
                </c:pt>
                <c:pt idx="17">
                  <c:v>8.7574257425742577</c:v>
                </c:pt>
                <c:pt idx="18">
                  <c:v>7.7070063694267512</c:v>
                </c:pt>
                <c:pt idx="19">
                  <c:v>9.5811518324607317</c:v>
                </c:pt>
                <c:pt idx="20">
                  <c:v>7.311827956989247</c:v>
                </c:pt>
                <c:pt idx="21">
                  <c:v>8.3333333333333339</c:v>
                </c:pt>
                <c:pt idx="22">
                  <c:v>8.6363636363636367</c:v>
                </c:pt>
                <c:pt idx="23">
                  <c:v>11.378476420798066</c:v>
                </c:pt>
                <c:pt idx="24">
                  <c:v>9.3478260869565233</c:v>
                </c:pt>
                <c:pt idx="25">
                  <c:v>7.6470588235294121</c:v>
                </c:pt>
                <c:pt idx="26">
                  <c:v>0</c:v>
                </c:pt>
                <c:pt idx="27">
                  <c:v>9.3617021276595747</c:v>
                </c:pt>
                <c:pt idx="28">
                  <c:v>7.5757575757575752</c:v>
                </c:pt>
                <c:pt idx="29">
                  <c:v>17.594108019639933</c:v>
                </c:pt>
                <c:pt idx="30">
                  <c:v>15.989445910290238</c:v>
                </c:pt>
                <c:pt idx="31">
                  <c:v>14.761904761904761</c:v>
                </c:pt>
                <c:pt idx="32">
                  <c:v>9.9576271186440675</c:v>
                </c:pt>
                <c:pt idx="33">
                  <c:v>13.536585365853659</c:v>
                </c:pt>
                <c:pt idx="34">
                  <c:v>8.3928571428571441</c:v>
                </c:pt>
                <c:pt idx="35">
                  <c:v>15.126760563380282</c:v>
                </c:pt>
                <c:pt idx="36">
                  <c:v>10.925925925925926</c:v>
                </c:pt>
                <c:pt idx="37">
                  <c:v>25.494949494949495</c:v>
                </c:pt>
                <c:pt idx="38">
                  <c:v>19.056603773584907</c:v>
                </c:pt>
                <c:pt idx="39">
                  <c:v>14.755905511811024</c:v>
                </c:pt>
                <c:pt idx="40">
                  <c:v>15.794392523364486</c:v>
                </c:pt>
                <c:pt idx="41">
                  <c:v>10.238095238095237</c:v>
                </c:pt>
                <c:pt idx="42">
                  <c:v>18.958333333333336</c:v>
                </c:pt>
                <c:pt idx="43">
                  <c:v>19.814241486068113</c:v>
                </c:pt>
                <c:pt idx="44">
                  <c:v>29.069767441860467</c:v>
                </c:pt>
                <c:pt idx="45">
                  <c:v>23.513513513513516</c:v>
                </c:pt>
                <c:pt idx="46">
                  <c:v>19.607843137254903</c:v>
                </c:pt>
                <c:pt idx="47">
                  <c:v>22.67515923566879</c:v>
                </c:pt>
                <c:pt idx="48">
                  <c:v>20.858648481091134</c:v>
                </c:pt>
                <c:pt idx="49">
                  <c:v>16.705882352941178</c:v>
                </c:pt>
              </c:numCache>
            </c:numRef>
          </c:val>
        </c:ser>
        <c:ser>
          <c:idx val="2"/>
          <c:order val="2"/>
          <c:tx>
            <c:strRef>
              <c:f>'9. total organs 50 most active'!$D$3:$D$4</c:f>
              <c:strCache>
                <c:ptCount val="1"/>
                <c:pt idx="0">
                  <c:v>Suma de RATE HEART TX</c:v>
                </c:pt>
              </c:strCache>
            </c:strRef>
          </c:tx>
          <c:spPr>
            <a:solidFill>
              <a:srgbClr val="CCECFF"/>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active'!$D$5:$D$55</c:f>
              <c:numCache>
                <c:formatCode>General</c:formatCode>
                <c:ptCount val="50"/>
                <c:pt idx="0">
                  <c:v>0</c:v>
                </c:pt>
                <c:pt idx="1">
                  <c:v>0</c:v>
                </c:pt>
                <c:pt idx="2">
                  <c:v>0.18518518518518517</c:v>
                </c:pt>
                <c:pt idx="3">
                  <c:v>1.6768916155419222</c:v>
                </c:pt>
                <c:pt idx="4">
                  <c:v>0</c:v>
                </c:pt>
                <c:pt idx="5">
                  <c:v>0.41195476575121165</c:v>
                </c:pt>
                <c:pt idx="6">
                  <c:v>1.348314606741573</c:v>
                </c:pt>
                <c:pt idx="7">
                  <c:v>0.2040816326530612</c:v>
                </c:pt>
                <c:pt idx="8">
                  <c:v>0</c:v>
                </c:pt>
                <c:pt idx="9">
                  <c:v>0</c:v>
                </c:pt>
                <c:pt idx="10">
                  <c:v>0</c:v>
                </c:pt>
                <c:pt idx="11">
                  <c:v>0</c:v>
                </c:pt>
                <c:pt idx="12">
                  <c:v>3.0909090909090908</c:v>
                </c:pt>
                <c:pt idx="13">
                  <c:v>1.0544217687074831</c:v>
                </c:pt>
                <c:pt idx="14">
                  <c:v>1</c:v>
                </c:pt>
                <c:pt idx="15">
                  <c:v>4</c:v>
                </c:pt>
                <c:pt idx="16">
                  <c:v>0</c:v>
                </c:pt>
                <c:pt idx="17">
                  <c:v>1.5297029702970297</c:v>
                </c:pt>
                <c:pt idx="18">
                  <c:v>1.0445859872611465</c:v>
                </c:pt>
                <c:pt idx="19">
                  <c:v>1.9895287958115182</c:v>
                </c:pt>
                <c:pt idx="20">
                  <c:v>4.8387096774193541</c:v>
                </c:pt>
                <c:pt idx="21">
                  <c:v>1.4102564102564104</c:v>
                </c:pt>
                <c:pt idx="22">
                  <c:v>2.4162679425837323</c:v>
                </c:pt>
                <c:pt idx="23">
                  <c:v>3.675937122128174</c:v>
                </c:pt>
                <c:pt idx="24">
                  <c:v>3.6956521739130439</c:v>
                </c:pt>
                <c:pt idx="25">
                  <c:v>2.0588235294117649</c:v>
                </c:pt>
                <c:pt idx="26">
                  <c:v>2.5</c:v>
                </c:pt>
                <c:pt idx="27">
                  <c:v>3.8297872340425529</c:v>
                </c:pt>
                <c:pt idx="28">
                  <c:v>5.8585858585858581</c:v>
                </c:pt>
                <c:pt idx="29">
                  <c:v>3.7152209492635024</c:v>
                </c:pt>
                <c:pt idx="30">
                  <c:v>1.029023746701847</c:v>
                </c:pt>
                <c:pt idx="31">
                  <c:v>15.714285714285714</c:v>
                </c:pt>
                <c:pt idx="32">
                  <c:v>3.5169491525423728</c:v>
                </c:pt>
                <c:pt idx="33">
                  <c:v>4.3902439024390247</c:v>
                </c:pt>
                <c:pt idx="34">
                  <c:v>5.7142857142857144</c:v>
                </c:pt>
                <c:pt idx="35">
                  <c:v>4.422535211267606</c:v>
                </c:pt>
                <c:pt idx="36">
                  <c:v>4.8148148148148149</c:v>
                </c:pt>
                <c:pt idx="37">
                  <c:v>2.3838383838383836</c:v>
                </c:pt>
                <c:pt idx="38">
                  <c:v>4.0566037735849054</c:v>
                </c:pt>
                <c:pt idx="39">
                  <c:v>2.9291338582677167</c:v>
                </c:pt>
                <c:pt idx="40">
                  <c:v>8.1308411214953278</c:v>
                </c:pt>
                <c:pt idx="41">
                  <c:v>3.0357142857142856</c:v>
                </c:pt>
                <c:pt idx="42">
                  <c:v>7.0833333333333339</c:v>
                </c:pt>
                <c:pt idx="43">
                  <c:v>6.7492260061919511</c:v>
                </c:pt>
                <c:pt idx="44">
                  <c:v>7.9069767441860472</c:v>
                </c:pt>
                <c:pt idx="45">
                  <c:v>7.3873873873873874</c:v>
                </c:pt>
                <c:pt idx="46">
                  <c:v>6.666666666666667</c:v>
                </c:pt>
                <c:pt idx="47">
                  <c:v>5.6263269639065818</c:v>
                </c:pt>
                <c:pt idx="48">
                  <c:v>8.304401735895846</c:v>
                </c:pt>
                <c:pt idx="49">
                  <c:v>8</c:v>
                </c:pt>
              </c:numCache>
            </c:numRef>
          </c:val>
        </c:ser>
        <c:ser>
          <c:idx val="3"/>
          <c:order val="3"/>
          <c:tx>
            <c:strRef>
              <c:f>'9. total organs 50 most active'!$E$3:$E$4</c:f>
              <c:strCache>
                <c:ptCount val="1"/>
                <c:pt idx="0">
                  <c:v>Suma de RATE TOTAL LUNG </c:v>
                </c:pt>
              </c:strCache>
            </c:strRef>
          </c:tx>
          <c:spPr>
            <a:solidFill>
              <a:schemeClr val="accent6">
                <a:lumMod val="40000"/>
                <a:lumOff val="60000"/>
              </a:schemeClr>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active'!$E$5:$E$55</c:f>
              <c:numCache>
                <c:formatCode>General</c:formatCode>
                <c:ptCount val="50"/>
                <c:pt idx="0">
                  <c:v>0</c:v>
                </c:pt>
                <c:pt idx="1">
                  <c:v>0</c:v>
                </c:pt>
                <c:pt idx="2">
                  <c:v>0</c:v>
                </c:pt>
                <c:pt idx="3">
                  <c:v>0.20449897750511248</c:v>
                </c:pt>
                <c:pt idx="4">
                  <c:v>0</c:v>
                </c:pt>
                <c:pt idx="5">
                  <c:v>0</c:v>
                </c:pt>
                <c:pt idx="6">
                  <c:v>1.8539325842696628</c:v>
                </c:pt>
                <c:pt idx="7">
                  <c:v>0.2040816326530612</c:v>
                </c:pt>
                <c:pt idx="8">
                  <c:v>0</c:v>
                </c:pt>
                <c:pt idx="9">
                  <c:v>0</c:v>
                </c:pt>
                <c:pt idx="10">
                  <c:v>0</c:v>
                </c:pt>
                <c:pt idx="11">
                  <c:v>0</c:v>
                </c:pt>
                <c:pt idx="12">
                  <c:v>0</c:v>
                </c:pt>
                <c:pt idx="13">
                  <c:v>0.3401360544217687</c:v>
                </c:pt>
                <c:pt idx="14">
                  <c:v>0</c:v>
                </c:pt>
                <c:pt idx="15">
                  <c:v>0.66666666666666663</c:v>
                </c:pt>
                <c:pt idx="16">
                  <c:v>4.615384615384615</c:v>
                </c:pt>
                <c:pt idx="17">
                  <c:v>0.3316831683168317</c:v>
                </c:pt>
                <c:pt idx="18">
                  <c:v>0.17834394904458598</c:v>
                </c:pt>
                <c:pt idx="19">
                  <c:v>0.49738219895287955</c:v>
                </c:pt>
                <c:pt idx="20">
                  <c:v>0.1075268817204301</c:v>
                </c:pt>
                <c:pt idx="21">
                  <c:v>5.2564102564102564</c:v>
                </c:pt>
                <c:pt idx="22">
                  <c:v>1.0047846889952154</c:v>
                </c:pt>
                <c:pt idx="23">
                  <c:v>4.2563482466747278</c:v>
                </c:pt>
                <c:pt idx="24">
                  <c:v>3.6956521739130439</c:v>
                </c:pt>
                <c:pt idx="25">
                  <c:v>0</c:v>
                </c:pt>
                <c:pt idx="26">
                  <c:v>0</c:v>
                </c:pt>
                <c:pt idx="27">
                  <c:v>6.5957446808510634</c:v>
                </c:pt>
                <c:pt idx="28">
                  <c:v>0</c:v>
                </c:pt>
                <c:pt idx="29">
                  <c:v>2.0621931260229132</c:v>
                </c:pt>
                <c:pt idx="30">
                  <c:v>0.43535620052770452</c:v>
                </c:pt>
                <c:pt idx="31">
                  <c:v>0</c:v>
                </c:pt>
                <c:pt idx="32">
                  <c:v>7.0338983050847457</c:v>
                </c:pt>
                <c:pt idx="33">
                  <c:v>6.8292682926829276</c:v>
                </c:pt>
                <c:pt idx="34">
                  <c:v>5.1785714285714288</c:v>
                </c:pt>
                <c:pt idx="35">
                  <c:v>6.197183098591549</c:v>
                </c:pt>
                <c:pt idx="36">
                  <c:v>3.1481481481481479</c:v>
                </c:pt>
                <c:pt idx="37">
                  <c:v>1.1111111111111112</c:v>
                </c:pt>
                <c:pt idx="38">
                  <c:v>1.7924528301886793</c:v>
                </c:pt>
                <c:pt idx="39">
                  <c:v>3.0551181102362204</c:v>
                </c:pt>
                <c:pt idx="40">
                  <c:v>2.990654205607477</c:v>
                </c:pt>
                <c:pt idx="41">
                  <c:v>5.4166666666666661</c:v>
                </c:pt>
                <c:pt idx="42">
                  <c:v>6.7708333333333339</c:v>
                </c:pt>
                <c:pt idx="43">
                  <c:v>5.2631578947368425</c:v>
                </c:pt>
                <c:pt idx="44">
                  <c:v>0</c:v>
                </c:pt>
                <c:pt idx="45">
                  <c:v>9.2792792792792795</c:v>
                </c:pt>
                <c:pt idx="46">
                  <c:v>6.4705882352941178</c:v>
                </c:pt>
                <c:pt idx="47">
                  <c:v>5.5626326963906578</c:v>
                </c:pt>
                <c:pt idx="48">
                  <c:v>6.0415375077495348</c:v>
                </c:pt>
                <c:pt idx="49">
                  <c:v>15.764705882352942</c:v>
                </c:pt>
              </c:numCache>
            </c:numRef>
          </c:val>
        </c:ser>
        <c:ser>
          <c:idx val="4"/>
          <c:order val="4"/>
          <c:tx>
            <c:strRef>
              <c:f>'9. total organs 50 most active'!$F$3:$F$4</c:f>
              <c:strCache>
                <c:ptCount val="1"/>
                <c:pt idx="0">
                  <c:v>Suma de RATE PANCREAS TX</c:v>
                </c:pt>
              </c:strCache>
            </c:strRef>
          </c:tx>
          <c:spPr>
            <a:solidFill>
              <a:srgbClr val="CCFFCC"/>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active'!$F$5:$F$55</c:f>
              <c:numCache>
                <c:formatCode>General</c:formatCode>
                <c:ptCount val="50"/>
                <c:pt idx="0">
                  <c:v>0</c:v>
                </c:pt>
                <c:pt idx="1">
                  <c:v>1.6666666666666667</c:v>
                </c:pt>
                <c:pt idx="2">
                  <c:v>0.55555555555555547</c:v>
                </c:pt>
                <c:pt idx="3">
                  <c:v>6.1349693251533742E-2</c:v>
                </c:pt>
                <c:pt idx="4">
                  <c:v>0</c:v>
                </c:pt>
                <c:pt idx="5">
                  <c:v>1.6155088852988692E-2</c:v>
                </c:pt>
                <c:pt idx="6">
                  <c:v>0.3932584269662921</c:v>
                </c:pt>
                <c:pt idx="7">
                  <c:v>0</c:v>
                </c:pt>
                <c:pt idx="8">
                  <c:v>0</c:v>
                </c:pt>
                <c:pt idx="9">
                  <c:v>0</c:v>
                </c:pt>
                <c:pt idx="10">
                  <c:v>0</c:v>
                </c:pt>
                <c:pt idx="11">
                  <c:v>0.5714285714285714</c:v>
                </c:pt>
                <c:pt idx="12">
                  <c:v>0</c:v>
                </c:pt>
                <c:pt idx="13">
                  <c:v>6.8027210884353748E-2</c:v>
                </c:pt>
                <c:pt idx="14">
                  <c:v>0</c:v>
                </c:pt>
                <c:pt idx="15">
                  <c:v>0.66666666666666663</c:v>
                </c:pt>
                <c:pt idx="16">
                  <c:v>0</c:v>
                </c:pt>
                <c:pt idx="17">
                  <c:v>0.69306930693069302</c:v>
                </c:pt>
                <c:pt idx="18">
                  <c:v>0.39490445859872614</c:v>
                </c:pt>
                <c:pt idx="19">
                  <c:v>0.96858638743455494</c:v>
                </c:pt>
                <c:pt idx="20">
                  <c:v>0.21505376344086019</c:v>
                </c:pt>
                <c:pt idx="21">
                  <c:v>0.64102564102564108</c:v>
                </c:pt>
                <c:pt idx="22">
                  <c:v>1.6507177033492824</c:v>
                </c:pt>
                <c:pt idx="23">
                  <c:v>1.4510278113663844</c:v>
                </c:pt>
                <c:pt idx="24">
                  <c:v>0.43478260869565222</c:v>
                </c:pt>
                <c:pt idx="25">
                  <c:v>0.58823529411764708</c:v>
                </c:pt>
                <c:pt idx="26">
                  <c:v>0</c:v>
                </c:pt>
                <c:pt idx="27">
                  <c:v>1.2765957446808509</c:v>
                </c:pt>
                <c:pt idx="28">
                  <c:v>1.4141414141414141</c:v>
                </c:pt>
                <c:pt idx="29">
                  <c:v>0.70376432078559736</c:v>
                </c:pt>
                <c:pt idx="30">
                  <c:v>0.13192612137203166</c:v>
                </c:pt>
                <c:pt idx="31">
                  <c:v>0</c:v>
                </c:pt>
                <c:pt idx="32">
                  <c:v>1.8644067796610169</c:v>
                </c:pt>
                <c:pt idx="33">
                  <c:v>1.3414634146341464</c:v>
                </c:pt>
                <c:pt idx="34">
                  <c:v>0</c:v>
                </c:pt>
                <c:pt idx="35">
                  <c:v>2.1690140845070425</c:v>
                </c:pt>
                <c:pt idx="36">
                  <c:v>2.7777777777777777</c:v>
                </c:pt>
                <c:pt idx="37">
                  <c:v>1.1111111111111112</c:v>
                </c:pt>
                <c:pt idx="38">
                  <c:v>2.5471698113207548</c:v>
                </c:pt>
                <c:pt idx="39">
                  <c:v>3.7637795275590551</c:v>
                </c:pt>
                <c:pt idx="40">
                  <c:v>3.7383177570093462</c:v>
                </c:pt>
                <c:pt idx="41">
                  <c:v>1.6666666666666665</c:v>
                </c:pt>
                <c:pt idx="42">
                  <c:v>3.9583333333333335</c:v>
                </c:pt>
                <c:pt idx="43">
                  <c:v>1.2229102167182664</c:v>
                </c:pt>
                <c:pt idx="44">
                  <c:v>1.1627906976744187</c:v>
                </c:pt>
                <c:pt idx="45">
                  <c:v>0.99099099099099097</c:v>
                </c:pt>
                <c:pt idx="46">
                  <c:v>6.0784313725490202</c:v>
                </c:pt>
                <c:pt idx="47">
                  <c:v>1.7197452229299361</c:v>
                </c:pt>
                <c:pt idx="48">
                  <c:v>2.957222566646001</c:v>
                </c:pt>
                <c:pt idx="49">
                  <c:v>2.4705882352941178</c:v>
                </c:pt>
              </c:numCache>
            </c:numRef>
          </c:val>
        </c:ser>
        <c:ser>
          <c:idx val="5"/>
          <c:order val="5"/>
          <c:tx>
            <c:strRef>
              <c:f>'9. total organs 50 most active'!$G$3:$G$4</c:f>
              <c:strCache>
                <c:ptCount val="1"/>
                <c:pt idx="0">
                  <c:v>Suma de RATE SMALL BOWEL TX</c:v>
                </c:pt>
              </c:strCache>
            </c:strRef>
          </c:tx>
          <c:spPr>
            <a:solidFill>
              <a:srgbClr val="6600CC"/>
            </a:solidFill>
            <a:ln>
              <a:solidFill>
                <a:schemeClr val="tx1"/>
              </a:solidFill>
            </a:ln>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active'!$G$5:$G$55</c:f>
              <c:numCache>
                <c:formatCode>General</c:formatCode>
                <c:ptCount val="50"/>
                <c:pt idx="0">
                  <c:v>0</c:v>
                </c:pt>
                <c:pt idx="1">
                  <c:v>0</c:v>
                </c:pt>
                <c:pt idx="2">
                  <c:v>0</c:v>
                </c:pt>
                <c:pt idx="3">
                  <c:v>0.10224948875255624</c:v>
                </c:pt>
                <c:pt idx="4">
                  <c:v>0</c:v>
                </c:pt>
                <c:pt idx="5">
                  <c:v>0</c:v>
                </c:pt>
                <c:pt idx="6">
                  <c:v>0</c:v>
                </c:pt>
                <c:pt idx="7">
                  <c:v>0.2040816326530612</c:v>
                </c:pt>
                <c:pt idx="8">
                  <c:v>0</c:v>
                </c:pt>
                <c:pt idx="9">
                  <c:v>0</c:v>
                </c:pt>
                <c:pt idx="10">
                  <c:v>0</c:v>
                </c:pt>
                <c:pt idx="11">
                  <c:v>0</c:v>
                </c:pt>
                <c:pt idx="12">
                  <c:v>0</c:v>
                </c:pt>
                <c:pt idx="13">
                  <c:v>0</c:v>
                </c:pt>
                <c:pt idx="14">
                  <c:v>0</c:v>
                </c:pt>
                <c:pt idx="15">
                  <c:v>0</c:v>
                </c:pt>
                <c:pt idx="16">
                  <c:v>0</c:v>
                </c:pt>
                <c:pt idx="17">
                  <c:v>1.9801980198019802E-2</c:v>
                </c:pt>
                <c:pt idx="18">
                  <c:v>8.9171974522292988E-2</c:v>
                </c:pt>
                <c:pt idx="19">
                  <c:v>0</c:v>
                </c:pt>
                <c:pt idx="20">
                  <c:v>0</c:v>
                </c:pt>
                <c:pt idx="21">
                  <c:v>0.12820512820512822</c:v>
                </c:pt>
                <c:pt idx="22">
                  <c:v>4.784688995215311E-2</c:v>
                </c:pt>
                <c:pt idx="23">
                  <c:v>7.2551390568319218E-2</c:v>
                </c:pt>
                <c:pt idx="24">
                  <c:v>0</c:v>
                </c:pt>
                <c:pt idx="25">
                  <c:v>0</c:v>
                </c:pt>
                <c:pt idx="26">
                  <c:v>0</c:v>
                </c:pt>
                <c:pt idx="27">
                  <c:v>0</c:v>
                </c:pt>
                <c:pt idx="28">
                  <c:v>0</c:v>
                </c:pt>
                <c:pt idx="29">
                  <c:v>0</c:v>
                </c:pt>
                <c:pt idx="30">
                  <c:v>6.5963060686015831E-2</c:v>
                </c:pt>
                <c:pt idx="31">
                  <c:v>0</c:v>
                </c:pt>
                <c:pt idx="32">
                  <c:v>4.2372881355932202E-2</c:v>
                </c:pt>
                <c:pt idx="33">
                  <c:v>0</c:v>
                </c:pt>
                <c:pt idx="34">
                  <c:v>0</c:v>
                </c:pt>
                <c:pt idx="35">
                  <c:v>0</c:v>
                </c:pt>
                <c:pt idx="36">
                  <c:v>0</c:v>
                </c:pt>
                <c:pt idx="37">
                  <c:v>0.10101010101010101</c:v>
                </c:pt>
                <c:pt idx="38">
                  <c:v>0</c:v>
                </c:pt>
                <c:pt idx="39">
                  <c:v>0.33070866141732286</c:v>
                </c:pt>
                <c:pt idx="40">
                  <c:v>0.18691588785046731</c:v>
                </c:pt>
                <c:pt idx="41">
                  <c:v>0</c:v>
                </c:pt>
                <c:pt idx="42">
                  <c:v>0.20833333333333334</c:v>
                </c:pt>
                <c:pt idx="43">
                  <c:v>4.6439628482972138E-2</c:v>
                </c:pt>
                <c:pt idx="44">
                  <c:v>0</c:v>
                </c:pt>
                <c:pt idx="45">
                  <c:v>0.3603603603603604</c:v>
                </c:pt>
                <c:pt idx="46">
                  <c:v>0</c:v>
                </c:pt>
                <c:pt idx="47">
                  <c:v>0.12738853503184713</c:v>
                </c:pt>
                <c:pt idx="48">
                  <c:v>0.43087414755114689</c:v>
                </c:pt>
                <c:pt idx="49">
                  <c:v>0</c:v>
                </c:pt>
              </c:numCache>
            </c:numRef>
          </c:val>
        </c:ser>
        <c:ser>
          <c:idx val="6"/>
          <c:order val="6"/>
          <c:tx>
            <c:strRef>
              <c:f>'9. total organs 50 most active'!$H$3:$H$4</c:f>
              <c:strCache>
                <c:ptCount val="1"/>
                <c:pt idx="0">
                  <c:v>Suma de RATE TOTAL ORGAN TRANSPLANTS</c:v>
                </c:pt>
              </c:strCache>
            </c:strRef>
          </c:tx>
          <c:spPr>
            <a:noFill/>
          </c:spPr>
          <c:invertIfNegative val="0"/>
          <c:cat>
            <c:strRef>
              <c:f>'9. total organs 50 most active'!$A$5:$A$55</c:f>
              <c:strCache>
                <c:ptCount val="50"/>
                <c:pt idx="0">
                  <c:v>TFYRM</c:v>
                </c:pt>
                <c:pt idx="1">
                  <c:v>Montenegro</c:v>
                </c:pt>
                <c:pt idx="2">
                  <c:v>Romania</c:v>
                </c:pt>
                <c:pt idx="3">
                  <c:v>Colombia</c:v>
                </c:pt>
                <c:pt idx="4">
                  <c:v>Egypt</c:v>
                </c:pt>
                <c:pt idx="5">
                  <c:v>Mexico</c:v>
                </c:pt>
                <c:pt idx="6">
                  <c:v>Chile</c:v>
                </c:pt>
                <c:pt idx="7">
                  <c:v>Costa Rica</c:v>
                </c:pt>
                <c:pt idx="8">
                  <c:v>Cyprus</c:v>
                </c:pt>
                <c:pt idx="9">
                  <c:v>Jordan</c:v>
                </c:pt>
                <c:pt idx="10">
                  <c:v>Iceland</c:v>
                </c:pt>
                <c:pt idx="11">
                  <c:v>Kuwait</c:v>
                </c:pt>
                <c:pt idx="12">
                  <c:v>Slovakia</c:v>
                </c:pt>
                <c:pt idx="13">
                  <c:v>S Arabia</c:v>
                </c:pt>
                <c:pt idx="14">
                  <c:v>Latvia</c:v>
                </c:pt>
                <c:pt idx="15">
                  <c:v>Lithuania</c:v>
                </c:pt>
                <c:pt idx="16">
                  <c:v>Estonia</c:v>
                </c:pt>
                <c:pt idx="17">
                  <c:v>Brazil</c:v>
                </c:pt>
                <c:pt idx="18">
                  <c:v>Iran </c:v>
                </c:pt>
                <c:pt idx="19">
                  <c:v>Poland</c:v>
                </c:pt>
                <c:pt idx="20">
                  <c:v>Belarus</c:v>
                </c:pt>
                <c:pt idx="21">
                  <c:v>Israel</c:v>
                </c:pt>
                <c:pt idx="22">
                  <c:v>Argentina</c:v>
                </c:pt>
                <c:pt idx="23">
                  <c:v>Germany</c:v>
                </c:pt>
                <c:pt idx="24">
                  <c:v>N Zealand</c:v>
                </c:pt>
                <c:pt idx="25">
                  <c:v>Uruguay</c:v>
                </c:pt>
                <c:pt idx="26">
                  <c:v>Malta</c:v>
                </c:pt>
                <c:pt idx="27">
                  <c:v>Ireland</c:v>
                </c:pt>
                <c:pt idx="28">
                  <c:v>Hungary</c:v>
                </c:pt>
                <c:pt idx="29">
                  <c:v>Italy</c:v>
                </c:pt>
                <c:pt idx="30">
                  <c:v>Turkey</c:v>
                </c:pt>
                <c:pt idx="31">
                  <c:v>Slovenia</c:v>
                </c:pt>
                <c:pt idx="32">
                  <c:v>Australia</c:v>
                </c:pt>
                <c:pt idx="33">
                  <c:v>Switzerland</c:v>
                </c:pt>
                <c:pt idx="34">
                  <c:v>Denmark</c:v>
                </c:pt>
                <c:pt idx="35">
                  <c:v>Canada</c:v>
                </c:pt>
                <c:pt idx="36">
                  <c:v>Finland</c:v>
                </c:pt>
                <c:pt idx="37">
                  <c:v>Rep of Korea</c:v>
                </c:pt>
                <c:pt idx="38">
                  <c:v>Portugal</c:v>
                </c:pt>
                <c:pt idx="39">
                  <c:v>UK</c:v>
                </c:pt>
                <c:pt idx="40">
                  <c:v>Czech Rep</c:v>
                </c:pt>
                <c:pt idx="41">
                  <c:v>Netherlands</c:v>
                </c:pt>
                <c:pt idx="42">
                  <c:v>Sweden</c:v>
                </c:pt>
                <c:pt idx="43">
                  <c:v>France</c:v>
                </c:pt>
                <c:pt idx="44">
                  <c:v>Croatia</c:v>
                </c:pt>
                <c:pt idx="45">
                  <c:v>Belgium</c:v>
                </c:pt>
                <c:pt idx="46">
                  <c:v>Norway</c:v>
                </c:pt>
                <c:pt idx="47">
                  <c:v>Spain</c:v>
                </c:pt>
                <c:pt idx="48">
                  <c:v>US</c:v>
                </c:pt>
                <c:pt idx="49">
                  <c:v>Austria</c:v>
                </c:pt>
              </c:strCache>
            </c:strRef>
          </c:cat>
          <c:val>
            <c:numRef>
              <c:f>'9. total organs 50 most active'!$H$5:$H$55</c:f>
              <c:numCache>
                <c:formatCode>General</c:formatCode>
                <c:ptCount val="50"/>
                <c:pt idx="0">
                  <c:v>19.523809523809522</c:v>
                </c:pt>
                <c:pt idx="1">
                  <c:v>20</c:v>
                </c:pt>
                <c:pt idx="2">
                  <c:v>20.74074074074074</c:v>
                </c:pt>
                <c:pt idx="3">
                  <c:v>22.14723926380368</c:v>
                </c:pt>
                <c:pt idx="4">
                  <c:v>22.386091127098318</c:v>
                </c:pt>
                <c:pt idx="5">
                  <c:v>22.568659127625203</c:v>
                </c:pt>
                <c:pt idx="6">
                  <c:v>23.651685393258425</c:v>
                </c:pt>
                <c:pt idx="7">
                  <c:v>24.081632653061224</c:v>
                </c:pt>
                <c:pt idx="8">
                  <c:v>25.833333333333336</c:v>
                </c:pt>
                <c:pt idx="9">
                  <c:v>26</c:v>
                </c:pt>
                <c:pt idx="10">
                  <c:v>26.666666666666668</c:v>
                </c:pt>
                <c:pt idx="11">
                  <c:v>28.857142857142858</c:v>
                </c:pt>
                <c:pt idx="12">
                  <c:v>30</c:v>
                </c:pt>
                <c:pt idx="13">
                  <c:v>30.03401360544218</c:v>
                </c:pt>
                <c:pt idx="14">
                  <c:v>30.5</c:v>
                </c:pt>
                <c:pt idx="15">
                  <c:v>33.333333333333336</c:v>
                </c:pt>
                <c:pt idx="16">
                  <c:v>36.92307692307692</c:v>
                </c:pt>
                <c:pt idx="17">
                  <c:v>38.594059405940591</c:v>
                </c:pt>
                <c:pt idx="18">
                  <c:v>39.031847133757964</c:v>
                </c:pt>
                <c:pt idx="19">
                  <c:v>43.115183246073293</c:v>
                </c:pt>
                <c:pt idx="20">
                  <c:v>43.225806451612897</c:v>
                </c:pt>
                <c:pt idx="21">
                  <c:v>43.589743589743591</c:v>
                </c:pt>
                <c:pt idx="22">
                  <c:v>44.306220095693782</c:v>
                </c:pt>
                <c:pt idx="23">
                  <c:v>46.565900846432889</c:v>
                </c:pt>
                <c:pt idx="24">
                  <c:v>47.173913043478265</c:v>
                </c:pt>
                <c:pt idx="25">
                  <c:v>50.882352941176471</c:v>
                </c:pt>
                <c:pt idx="26">
                  <c:v>52.5</c:v>
                </c:pt>
                <c:pt idx="27">
                  <c:v>53.404255319148938</c:v>
                </c:pt>
                <c:pt idx="28">
                  <c:v>53.939393939393938</c:v>
                </c:pt>
                <c:pt idx="29">
                  <c:v>54.189852700490995</c:v>
                </c:pt>
                <c:pt idx="30">
                  <c:v>56.33245382585752</c:v>
                </c:pt>
                <c:pt idx="31">
                  <c:v>56.666666666666664</c:v>
                </c:pt>
                <c:pt idx="32">
                  <c:v>60.720338983050844</c:v>
                </c:pt>
                <c:pt idx="33">
                  <c:v>62.804878048780495</c:v>
                </c:pt>
                <c:pt idx="34">
                  <c:v>63.750000000000007</c:v>
                </c:pt>
                <c:pt idx="35">
                  <c:v>65.549295774647888</c:v>
                </c:pt>
                <c:pt idx="36">
                  <c:v>66.1111111111111</c:v>
                </c:pt>
                <c:pt idx="37">
                  <c:v>66.727272727272734</c:v>
                </c:pt>
                <c:pt idx="38">
                  <c:v>69.716981132075475</c:v>
                </c:pt>
                <c:pt idx="39">
                  <c:v>75.244094488188978</c:v>
                </c:pt>
                <c:pt idx="40">
                  <c:v>78.224299065420567</c:v>
                </c:pt>
                <c:pt idx="41">
                  <c:v>80.11904761904762</c:v>
                </c:pt>
                <c:pt idx="42">
                  <c:v>82.8125</c:v>
                </c:pt>
                <c:pt idx="43">
                  <c:v>83.126934984520133</c:v>
                </c:pt>
                <c:pt idx="44">
                  <c:v>83.953488372093034</c:v>
                </c:pt>
                <c:pt idx="45">
                  <c:v>84.86486486486487</c:v>
                </c:pt>
                <c:pt idx="46">
                  <c:v>92.54901960784315</c:v>
                </c:pt>
                <c:pt idx="47">
                  <c:v>92.569002123142241</c:v>
                </c:pt>
                <c:pt idx="48">
                  <c:v>93.815871047737133</c:v>
                </c:pt>
                <c:pt idx="49">
                  <c:v>95.411764705882348</c:v>
                </c:pt>
              </c:numCache>
            </c:numRef>
          </c:val>
        </c:ser>
        <c:dLbls>
          <c:showLegendKey val="0"/>
          <c:showVal val="0"/>
          <c:showCatName val="0"/>
          <c:showSerName val="0"/>
          <c:showPercent val="0"/>
          <c:showBubbleSize val="0"/>
        </c:dLbls>
        <c:gapWidth val="26"/>
        <c:overlap val="100"/>
        <c:axId val="80491264"/>
        <c:axId val="80492800"/>
      </c:barChart>
      <c:catAx>
        <c:axId val="80491264"/>
        <c:scaling>
          <c:orientation val="minMax"/>
        </c:scaling>
        <c:delete val="0"/>
        <c:axPos val="l"/>
        <c:numFmt formatCode="General" sourceLinked="1"/>
        <c:majorTickMark val="out"/>
        <c:minorTickMark val="none"/>
        <c:tickLblPos val="nextTo"/>
        <c:spPr>
          <a:ln>
            <a:solidFill>
              <a:schemeClr val="tx1"/>
            </a:solidFill>
          </a:ln>
        </c:spPr>
        <c:txPr>
          <a:bodyPr rot="0" vert="horz"/>
          <a:lstStyle/>
          <a:p>
            <a:pPr>
              <a:defRPr sz="600" baseline="0"/>
            </a:pPr>
            <a:endParaRPr lang="es-ES"/>
          </a:p>
        </c:txPr>
        <c:crossAx val="80492800"/>
        <c:crosses val="autoZero"/>
        <c:auto val="0"/>
        <c:lblAlgn val="ctr"/>
        <c:lblOffset val="100"/>
        <c:noMultiLvlLbl val="0"/>
      </c:catAx>
      <c:valAx>
        <c:axId val="80492800"/>
        <c:scaling>
          <c:orientation val="minMax"/>
          <c:max val="100"/>
        </c:scaling>
        <c:delete val="0"/>
        <c:axPos val="b"/>
        <c:majorGridlines/>
        <c:numFmt formatCode="0" sourceLinked="0"/>
        <c:majorTickMark val="in"/>
        <c:minorTickMark val="in"/>
        <c:tickLblPos val="nextTo"/>
        <c:spPr>
          <a:ln>
            <a:noFill/>
          </a:ln>
        </c:spPr>
        <c:txPr>
          <a:bodyPr/>
          <a:lstStyle/>
          <a:p>
            <a:pPr>
              <a:defRPr sz="1200" b="1" baseline="0">
                <a:latin typeface="Tahoma" pitchFamily="34" charset="0"/>
              </a:defRPr>
            </a:pPr>
            <a:endParaRPr lang="es-ES"/>
          </a:p>
        </c:txPr>
        <c:crossAx val="80491264"/>
        <c:crosses val="autoZero"/>
        <c:crossBetween val="between"/>
      </c:valAx>
      <c:spPr>
        <a:noFill/>
        <a:ln>
          <a:solidFill>
            <a:schemeClr val="tx1"/>
          </a:solidFill>
        </a:ln>
      </c:spPr>
    </c:plotArea>
    <c:plotVisOnly val="1"/>
    <c:dispBlanksAs val="gap"/>
    <c:showDLblsOverMax val="0"/>
  </c:chart>
  <c:externalData r:id="rId1">
    <c:autoUpdate val="0"/>
  </c:externalData>
  <c:extLst>
    <c:ext xmlns:c14="http://schemas.microsoft.com/office/drawing/2007/8/2/chart" uri="{781A3756-C4B2-4CAC-9D66-4F8BD8637D16}">
      <c14:pivotOptions>
        <c14:dropZoneFilter val="1"/>
        <c14:dropZoneCategories val="1"/>
        <c14:dropZoneData val="1"/>
      </c14:pivotOptions>
    </c:ext>
  </c:extLst>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[BASE GODT_NL_COE_2014.xlsx]7. Deceased Donors!Tabla dinámica1</c:name>
    <c:fmtId val="12"/>
  </c:pivotSource>
  <c:chart>
    <c:autoTitleDeleted val="1"/>
    <c:pivotFmts>
      <c:pivotFmt>
        <c:idx val="0"/>
        <c:spPr>
          <a:effectLst>
            <a:glow rad="330200">
              <a:schemeClr val="accent1">
                <a:satMod val="175000"/>
                <a:alpha val="13000"/>
              </a:schemeClr>
            </a:glow>
            <a:softEdge rad="114300"/>
          </a:effectLst>
          <a:scene3d>
            <a:camera prst="orthographicFront"/>
            <a:lightRig rig="threePt" dir="t"/>
          </a:scene3d>
          <a:sp3d>
            <a:bevelT/>
          </a:sp3d>
        </c:spPr>
        <c:marker>
          <c:symbol val="none"/>
        </c:marker>
      </c:pivotFmt>
      <c:pivotFmt>
        <c:idx val="1"/>
        <c:spPr>
          <a:solidFill>
            <a:schemeClr val="accent1">
              <a:alpha val="94000"/>
            </a:schemeClr>
          </a:solidFill>
          <a:effectLst>
            <a:glow rad="63500">
              <a:schemeClr val="accent1">
                <a:satMod val="175000"/>
                <a:alpha val="40000"/>
              </a:schemeClr>
            </a:glow>
            <a:outerShdw blurRad="50800" dist="1054100" dir="5400000" algn="ctr" rotWithShape="0">
              <a:schemeClr val="tx2">
                <a:lumMod val="20000"/>
                <a:lumOff val="80000"/>
                <a:alpha val="0"/>
              </a:schemeClr>
            </a:outerShdw>
            <a:softEdge rad="63500"/>
          </a:effectLst>
          <a:scene3d>
            <a:camera prst="orthographicFront"/>
            <a:lightRig rig="threePt" dir="t"/>
          </a:scene3d>
          <a:sp3d>
            <a:bevelB prst="angle"/>
          </a:sp3d>
        </c:spPr>
        <c:marker>
          <c:symbol val="none"/>
        </c:marker>
      </c:pivotFmt>
      <c:pivotFmt>
        <c:idx val="2"/>
        <c:spPr>
          <a:solidFill>
            <a:schemeClr val="accent1">
              <a:alpha val="94000"/>
            </a:schemeClr>
          </a:solidFill>
          <a:effectLst>
            <a:glow rad="63500">
              <a:schemeClr val="accent1">
                <a:satMod val="175000"/>
                <a:alpha val="40000"/>
              </a:schemeClr>
            </a:glow>
            <a:outerShdw blurRad="50800" dist="1054100" dir="5400000" algn="ctr" rotWithShape="0">
              <a:schemeClr val="tx2">
                <a:lumMod val="20000"/>
                <a:lumOff val="80000"/>
                <a:alpha val="0"/>
              </a:schemeClr>
            </a:outerShdw>
            <a:softEdge rad="63500"/>
          </a:effectLst>
          <a:scene3d>
            <a:camera prst="orthographicFront"/>
            <a:lightRig rig="threePt" dir="t"/>
          </a:scene3d>
          <a:sp3d>
            <a:bevelB prst="angle"/>
          </a:sp3d>
        </c:spPr>
        <c:marker>
          <c:symbol val="none"/>
        </c:marker>
      </c:pivotFmt>
      <c:pivotFmt>
        <c:idx val="3"/>
        <c:spPr>
          <a:gradFill flip="none" rotWithShape="1">
            <a:gsLst>
              <a:gs pos="1000">
                <a:schemeClr val="accent1">
                  <a:shade val="30000"/>
                  <a:satMod val="115000"/>
                </a:schemeClr>
              </a:gs>
              <a:gs pos="23000">
                <a:schemeClr val="accent1">
                  <a:shade val="100000"/>
                  <a:satMod val="115000"/>
                </a:schemeClr>
              </a:gs>
            </a:gsLst>
            <a:lin ang="2700000" scaled="1"/>
            <a:tileRect/>
          </a:gradFill>
          <a:effectLst>
            <a:glow rad="63500">
              <a:schemeClr val="accent1">
                <a:satMod val="175000"/>
                <a:alpha val="40000"/>
              </a:schemeClr>
            </a:glow>
            <a:softEdge rad="12700"/>
          </a:effectLst>
          <a:scene3d>
            <a:camera prst="orthographicFront"/>
            <a:lightRig rig="threePt" dir="t"/>
          </a:scene3d>
          <a:sp3d>
            <a:bevelT/>
            <a:bevelB/>
          </a:sp3d>
        </c:spPr>
        <c:marker>
          <c:symbol val="none"/>
        </c:marker>
      </c:pivotFmt>
      <c:pivotFmt>
        <c:idx val="4"/>
        <c:spPr>
          <a:gradFill flip="none" rotWithShape="1">
            <a:gsLst>
              <a:gs pos="1000">
                <a:schemeClr val="accent1">
                  <a:shade val="30000"/>
                  <a:satMod val="115000"/>
                </a:schemeClr>
              </a:gs>
              <a:gs pos="23000">
                <a:schemeClr val="accent1">
                  <a:shade val="100000"/>
                  <a:satMod val="115000"/>
                </a:schemeClr>
              </a:gs>
            </a:gsLst>
            <a:lin ang="2700000" scaled="1"/>
            <a:tileRect/>
          </a:gradFill>
          <a:effectLst>
            <a:glow rad="63500">
              <a:schemeClr val="accent1">
                <a:satMod val="175000"/>
                <a:alpha val="40000"/>
              </a:schemeClr>
            </a:glow>
            <a:softEdge rad="12700"/>
          </a:effectLst>
          <a:scene3d>
            <a:camera prst="orthographicFront"/>
            <a:lightRig rig="threePt" dir="t"/>
          </a:scene3d>
          <a:sp3d>
            <a:bevelT/>
            <a:bevelB/>
          </a:sp3d>
        </c:spPr>
        <c:marker>
          <c:symbol val="none"/>
        </c:marker>
      </c:pivotFmt>
      <c:pivotFmt>
        <c:idx val="5"/>
        <c:spPr>
          <a:gradFill flip="none" rotWithShape="1">
            <a:gsLst>
              <a:gs pos="1000">
                <a:schemeClr val="accent1">
                  <a:shade val="30000"/>
                  <a:satMod val="115000"/>
                </a:schemeClr>
              </a:gs>
              <a:gs pos="23000">
                <a:schemeClr val="accent1">
                  <a:shade val="100000"/>
                  <a:satMod val="115000"/>
                </a:schemeClr>
              </a:gs>
            </a:gsLst>
            <a:lin ang="2700000" scaled="1"/>
            <a:tileRect/>
          </a:gradFill>
          <a:effectLst>
            <a:glow rad="63500">
              <a:schemeClr val="accent1">
                <a:satMod val="175000"/>
                <a:alpha val="40000"/>
              </a:schemeClr>
            </a:glow>
            <a:softEdge rad="12700"/>
          </a:effectLst>
          <a:scene3d>
            <a:camera prst="orthographicFront"/>
            <a:lightRig rig="threePt" dir="t"/>
          </a:scene3d>
          <a:sp3d>
            <a:bevelT/>
            <a:bevelB/>
          </a:sp3d>
        </c:spPr>
        <c:marker>
          <c:symbol val="none"/>
        </c:marker>
      </c:pivotFmt>
    </c:pivotFmts>
    <c:plotArea>
      <c:layout>
        <c:manualLayout>
          <c:layoutTarget val="inner"/>
          <c:xMode val="edge"/>
          <c:yMode val="edge"/>
          <c:x val="7.4097856215779148E-2"/>
          <c:y val="1.3324714612429655E-2"/>
          <c:w val="0.89144828039145074"/>
          <c:h val="0.95458148040136359"/>
        </c:manualLayout>
      </c:layout>
      <c:barChart>
        <c:barDir val="bar"/>
        <c:grouping val="stacked"/>
        <c:varyColors val="0"/>
        <c:ser>
          <c:idx val="0"/>
          <c:order val="0"/>
          <c:tx>
            <c:strRef>
              <c:f>'7. Deceased Donors'!$B$3:$B$4</c:f>
              <c:strCache>
                <c:ptCount val="1"/>
                <c:pt idx="0">
                  <c:v>Total</c:v>
                </c:pt>
              </c:strCache>
            </c:strRef>
          </c:tx>
          <c:spPr>
            <a:gradFill flip="none" rotWithShape="1">
              <a:gsLst>
                <a:gs pos="1000">
                  <a:schemeClr val="accent1">
                    <a:shade val="30000"/>
                    <a:satMod val="115000"/>
                  </a:schemeClr>
                </a:gs>
                <a:gs pos="23000">
                  <a:schemeClr val="accent1">
                    <a:shade val="100000"/>
                    <a:satMod val="115000"/>
                  </a:schemeClr>
                </a:gs>
              </a:gsLst>
              <a:lin ang="2700000" scaled="1"/>
              <a:tileRect/>
            </a:gradFill>
            <a:effectLst>
              <a:softEdge rad="12700"/>
            </a:effectLst>
            <a:scene3d>
              <a:camera prst="orthographicFront"/>
              <a:lightRig rig="threePt" dir="t"/>
            </a:scene3d>
            <a:sp3d>
              <a:bevelT/>
              <a:bevelB/>
            </a:sp3d>
          </c:spPr>
          <c:invertIfNegative val="0"/>
          <c:cat>
            <c:strRef>
              <c:f>'7. Deceased Donors'!$A$5:$A$82</c:f>
              <c:strCache>
                <c:ptCount val="77"/>
                <c:pt idx="0">
                  <c:v>Algeria</c:v>
                </c:pt>
                <c:pt idx="1">
                  <c:v>Morocco</c:v>
                </c:pt>
                <c:pt idx="2">
                  <c:v>Jordan</c:v>
                </c:pt>
                <c:pt idx="3">
                  <c:v>Viet Nam</c:v>
                </c:pt>
                <c:pt idx="4">
                  <c:v>Guatemala</c:v>
                </c:pt>
                <c:pt idx="5">
                  <c:v>Kazakhstan</c:v>
                </c:pt>
                <c:pt idx="6">
                  <c:v>Japan</c:v>
                </c:pt>
                <c:pt idx="7">
                  <c:v>Malaysia</c:v>
                </c:pt>
                <c:pt idx="8">
                  <c:v>Tunisia</c:v>
                </c:pt>
                <c:pt idx="9">
                  <c:v>Bolivia</c:v>
                </c:pt>
                <c:pt idx="10">
                  <c:v>Bosnia &amp; Herzegovina</c:v>
                </c:pt>
                <c:pt idx="11">
                  <c:v>Paraguay</c:v>
                </c:pt>
                <c:pt idx="12">
                  <c:v>SouthAfrica</c:v>
                </c:pt>
                <c:pt idx="13">
                  <c:v>Venezuela </c:v>
                </c:pt>
                <c:pt idx="14">
                  <c:v>Peru</c:v>
                </c:pt>
                <c:pt idx="15">
                  <c:v>Dominican Rep</c:v>
                </c:pt>
                <c:pt idx="16">
                  <c:v>Thailand</c:v>
                </c:pt>
                <c:pt idx="17">
                  <c:v>Singapore</c:v>
                </c:pt>
                <c:pt idx="18">
                  <c:v>Ecuador</c:v>
                </c:pt>
                <c:pt idx="19">
                  <c:v>Rep of Moldova</c:v>
                </c:pt>
                <c:pt idx="20">
                  <c:v>Russia</c:v>
                </c:pt>
                <c:pt idx="21">
                  <c:v>Mexico</c:v>
                </c:pt>
                <c:pt idx="22">
                  <c:v>Saudi Arabia</c:v>
                </c:pt>
                <c:pt idx="23">
                  <c:v>Qatar</c:v>
                </c:pt>
                <c:pt idx="24">
                  <c:v>Costa Rica</c:v>
                </c:pt>
                <c:pt idx="25">
                  <c:v>Cyprus</c:v>
                </c:pt>
                <c:pt idx="26">
                  <c:v>Serbia</c:v>
                </c:pt>
                <c:pt idx="27">
                  <c:v>Greece</c:v>
                </c:pt>
                <c:pt idx="28">
                  <c:v>TFYRM</c:v>
                </c:pt>
                <c:pt idx="29">
                  <c:v>Lebanon</c:v>
                </c:pt>
                <c:pt idx="30">
                  <c:v>Bulgaria</c:v>
                </c:pt>
                <c:pt idx="31">
                  <c:v>Turkey</c:v>
                </c:pt>
                <c:pt idx="32">
                  <c:v>Romania</c:v>
                </c:pt>
                <c:pt idx="33">
                  <c:v>Kuwait</c:v>
                </c:pt>
                <c:pt idx="34">
                  <c:v>Chile</c:v>
                </c:pt>
                <c:pt idx="35">
                  <c:v>Colombia</c:v>
                </c:pt>
                <c:pt idx="36">
                  <c:v>Panama</c:v>
                </c:pt>
                <c:pt idx="37">
                  <c:v>Luxembourg</c:v>
                </c:pt>
                <c:pt idx="38">
                  <c:v>Israel</c:v>
                </c:pt>
                <c:pt idx="39">
                  <c:v>Iran </c:v>
                </c:pt>
                <c:pt idx="40">
                  <c:v>Rep of Korea</c:v>
                </c:pt>
                <c:pt idx="41">
                  <c:v>New Zealand</c:v>
                </c:pt>
                <c:pt idx="42">
                  <c:v>Iceland</c:v>
                </c:pt>
                <c:pt idx="43">
                  <c:v>Lithuania</c:v>
                </c:pt>
                <c:pt idx="44">
                  <c:v>Germany</c:v>
                </c:pt>
                <c:pt idx="45">
                  <c:v>Cuba</c:v>
                </c:pt>
                <c:pt idx="46">
                  <c:v>Slovakia</c:v>
                </c:pt>
                <c:pt idx="47">
                  <c:v>Montenegro</c:v>
                </c:pt>
                <c:pt idx="48">
                  <c:v>Argentina</c:v>
                </c:pt>
                <c:pt idx="49">
                  <c:v>Ireland</c:v>
                </c:pt>
                <c:pt idx="50">
                  <c:v>Brazil</c:v>
                </c:pt>
                <c:pt idx="51">
                  <c:v>Switzerland</c:v>
                </c:pt>
                <c:pt idx="52">
                  <c:v>Denmark</c:v>
                </c:pt>
                <c:pt idx="53">
                  <c:v>Latvia</c:v>
                </c:pt>
                <c:pt idx="54">
                  <c:v>Poland</c:v>
                </c:pt>
                <c:pt idx="55">
                  <c:v>Australia</c:v>
                </c:pt>
                <c:pt idx="56">
                  <c:v>Canada</c:v>
                </c:pt>
                <c:pt idx="57">
                  <c:v>Netherlands</c:v>
                </c:pt>
                <c:pt idx="58">
                  <c:v>Sweden</c:v>
                </c:pt>
                <c:pt idx="59">
                  <c:v>Estonia</c:v>
                </c:pt>
                <c:pt idx="60">
                  <c:v>Belarus</c:v>
                </c:pt>
                <c:pt idx="61">
                  <c:v>Uruguay</c:v>
                </c:pt>
                <c:pt idx="62">
                  <c:v>Hungary</c:v>
                </c:pt>
                <c:pt idx="63">
                  <c:v>UK</c:v>
                </c:pt>
                <c:pt idx="64">
                  <c:v>Slovenia</c:v>
                </c:pt>
                <c:pt idx="65">
                  <c:v>Finland</c:v>
                </c:pt>
                <c:pt idx="66">
                  <c:v>Italy</c:v>
                </c:pt>
                <c:pt idx="67">
                  <c:v>Norway</c:v>
                </c:pt>
                <c:pt idx="68">
                  <c:v>Czech Rep</c:v>
                </c:pt>
                <c:pt idx="69">
                  <c:v>Austria</c:v>
                </c:pt>
                <c:pt idx="70">
                  <c:v>France</c:v>
                </c:pt>
                <c:pt idx="71">
                  <c:v>US</c:v>
                </c:pt>
                <c:pt idx="72">
                  <c:v>Belgium</c:v>
                </c:pt>
                <c:pt idx="73">
                  <c:v>Portugal</c:v>
                </c:pt>
                <c:pt idx="74">
                  <c:v>Malta</c:v>
                </c:pt>
                <c:pt idx="75">
                  <c:v>Croatia</c:v>
                </c:pt>
                <c:pt idx="76">
                  <c:v>Spain</c:v>
                </c:pt>
              </c:strCache>
            </c:strRef>
          </c:cat>
          <c:val>
            <c:numRef>
              <c:f>'7. Deceased Donors'!$B$5:$B$82</c:f>
              <c:numCache>
                <c:formatCode>0.0</c:formatCode>
                <c:ptCount val="77"/>
                <c:pt idx="0">
                  <c:v>2.5062656641604012E-2</c:v>
                </c:pt>
                <c:pt idx="1">
                  <c:v>0.11940298507462686</c:v>
                </c:pt>
                <c:pt idx="2">
                  <c:v>0.13333333333333333</c:v>
                </c:pt>
                <c:pt idx="3">
                  <c:v>0.18378378378378379</c:v>
                </c:pt>
                <c:pt idx="4">
                  <c:v>0.50314465408805031</c:v>
                </c:pt>
                <c:pt idx="5">
                  <c:v>0.60240963855421681</c:v>
                </c:pt>
                <c:pt idx="6">
                  <c:v>0.60629921259842523</c:v>
                </c:pt>
                <c:pt idx="7">
                  <c:v>0.72847682119205304</c:v>
                </c:pt>
                <c:pt idx="8">
                  <c:v>0.81081081081081086</c:v>
                </c:pt>
                <c:pt idx="9">
                  <c:v>0.83333333333333326</c:v>
                </c:pt>
                <c:pt idx="10">
                  <c:v>1.0526315789473684</c:v>
                </c:pt>
                <c:pt idx="11">
                  <c:v>1.3043478260869565</c:v>
                </c:pt>
                <c:pt idx="12">
                  <c:v>1.4312617702448212</c:v>
                </c:pt>
                <c:pt idx="13">
                  <c:v>1.7475728155339807</c:v>
                </c:pt>
                <c:pt idx="14">
                  <c:v>2.3701298701298699</c:v>
                </c:pt>
                <c:pt idx="15">
                  <c:v>2.7619047619047619</c:v>
                </c:pt>
                <c:pt idx="16">
                  <c:v>2.7976190476190474</c:v>
                </c:pt>
                <c:pt idx="17">
                  <c:v>2.9090909090909092</c:v>
                </c:pt>
                <c:pt idx="18">
                  <c:v>3.125</c:v>
                </c:pt>
                <c:pt idx="19">
                  <c:v>3.1428571428571428</c:v>
                </c:pt>
                <c:pt idx="20">
                  <c:v>3.263157894736842</c:v>
                </c:pt>
                <c:pt idx="21">
                  <c:v>3.3602584814216478</c:v>
                </c:pt>
                <c:pt idx="22">
                  <c:v>3.435374149659864</c:v>
                </c:pt>
                <c:pt idx="23">
                  <c:v>3.4782608695652177</c:v>
                </c:pt>
                <c:pt idx="24">
                  <c:v>3.6734693877551017</c:v>
                </c:pt>
                <c:pt idx="25">
                  <c:v>4.166666666666667</c:v>
                </c:pt>
                <c:pt idx="26">
                  <c:v>4.3157894736842106</c:v>
                </c:pt>
                <c:pt idx="27">
                  <c:v>4.5045045045045047</c:v>
                </c:pt>
                <c:pt idx="28">
                  <c:v>4.7619047619047619</c:v>
                </c:pt>
                <c:pt idx="29">
                  <c:v>5</c:v>
                </c:pt>
                <c:pt idx="30">
                  <c:v>5.2777777777777777</c:v>
                </c:pt>
                <c:pt idx="31">
                  <c:v>5.369393139841689</c:v>
                </c:pt>
                <c:pt idx="32">
                  <c:v>6.3888888888888884</c:v>
                </c:pt>
                <c:pt idx="33">
                  <c:v>6.8571428571428568</c:v>
                </c:pt>
                <c:pt idx="34">
                  <c:v>6.9101123595505616</c:v>
                </c:pt>
                <c:pt idx="35">
                  <c:v>7.0756646216768919</c:v>
                </c:pt>
                <c:pt idx="36">
                  <c:v>7.1794871794871797</c:v>
                </c:pt>
                <c:pt idx="37">
                  <c:v>8</c:v>
                </c:pt>
                <c:pt idx="38">
                  <c:v>8.0769230769230766</c:v>
                </c:pt>
                <c:pt idx="39">
                  <c:v>8.3949044585987256</c:v>
                </c:pt>
                <c:pt idx="40">
                  <c:v>9.0101010101010104</c:v>
                </c:pt>
                <c:pt idx="41">
                  <c:v>10</c:v>
                </c:pt>
                <c:pt idx="42">
                  <c:v>10</c:v>
                </c:pt>
                <c:pt idx="43">
                  <c:v>10.333333333333334</c:v>
                </c:pt>
                <c:pt idx="44">
                  <c:v>10.447400241837968</c:v>
                </c:pt>
                <c:pt idx="45">
                  <c:v>10.973451327433628</c:v>
                </c:pt>
                <c:pt idx="46">
                  <c:v>11.636363636363637</c:v>
                </c:pt>
                <c:pt idx="47">
                  <c:v>11.666666666666668</c:v>
                </c:pt>
                <c:pt idx="48">
                  <c:v>13.277511961722489</c:v>
                </c:pt>
                <c:pt idx="49">
                  <c:v>13.404255319148936</c:v>
                </c:pt>
                <c:pt idx="50">
                  <c:v>13.415841584158416</c:v>
                </c:pt>
                <c:pt idx="51">
                  <c:v>14.26829268292683</c:v>
                </c:pt>
                <c:pt idx="52">
                  <c:v>14.285714285714286</c:v>
                </c:pt>
                <c:pt idx="53">
                  <c:v>14.5</c:v>
                </c:pt>
                <c:pt idx="54">
                  <c:v>15.549738219895287</c:v>
                </c:pt>
                <c:pt idx="55">
                  <c:v>16.01694915254237</c:v>
                </c:pt>
                <c:pt idx="56">
                  <c:v>16.64788732394366</c:v>
                </c:pt>
                <c:pt idx="57">
                  <c:v>16.785714285714285</c:v>
                </c:pt>
                <c:pt idx="58">
                  <c:v>17.291666666666668</c:v>
                </c:pt>
                <c:pt idx="59">
                  <c:v>17.692307692307693</c:v>
                </c:pt>
                <c:pt idx="60">
                  <c:v>17.741935483870968</c:v>
                </c:pt>
                <c:pt idx="61">
                  <c:v>20</c:v>
                </c:pt>
                <c:pt idx="62">
                  <c:v>20.505050505050505</c:v>
                </c:pt>
                <c:pt idx="63">
                  <c:v>20.614173228346456</c:v>
                </c:pt>
                <c:pt idx="64">
                  <c:v>20.952380952380953</c:v>
                </c:pt>
                <c:pt idx="65">
                  <c:v>22.407407407407405</c:v>
                </c:pt>
                <c:pt idx="66">
                  <c:v>22.651391162029459</c:v>
                </c:pt>
                <c:pt idx="67">
                  <c:v>22.745098039215687</c:v>
                </c:pt>
                <c:pt idx="68">
                  <c:v>24.392523364485982</c:v>
                </c:pt>
                <c:pt idx="69">
                  <c:v>24.941176470588236</c:v>
                </c:pt>
                <c:pt idx="70">
                  <c:v>25.928792569659446</c:v>
                </c:pt>
                <c:pt idx="71">
                  <c:v>26.646001239925603</c:v>
                </c:pt>
                <c:pt idx="72">
                  <c:v>26.936936936936938</c:v>
                </c:pt>
                <c:pt idx="73">
                  <c:v>27.264150943396228</c:v>
                </c:pt>
                <c:pt idx="74">
                  <c:v>30</c:v>
                </c:pt>
                <c:pt idx="75">
                  <c:v>35.116279069767444</c:v>
                </c:pt>
                <c:pt idx="76">
                  <c:v>35.711252653927815</c:v>
                </c:pt>
              </c:numCache>
            </c:numRef>
          </c:val>
        </c:ser>
        <c:dLbls>
          <c:showLegendKey val="0"/>
          <c:showVal val="0"/>
          <c:showCatName val="0"/>
          <c:showSerName val="0"/>
          <c:showPercent val="0"/>
          <c:showBubbleSize val="0"/>
        </c:dLbls>
        <c:gapWidth val="14"/>
        <c:overlap val="100"/>
        <c:axId val="115101696"/>
        <c:axId val="115103232"/>
      </c:barChart>
      <c:catAx>
        <c:axId val="115101696"/>
        <c:scaling>
          <c:orientation val="minMax"/>
        </c:scaling>
        <c:delete val="0"/>
        <c:axPos val="l"/>
        <c:numFmt formatCode="General" sourceLinked="1"/>
        <c:majorTickMark val="out"/>
        <c:minorTickMark val="none"/>
        <c:tickLblPos val="nextTo"/>
        <c:spPr>
          <a:effectLst/>
        </c:spPr>
        <c:txPr>
          <a:bodyPr rot="0" vert="horz"/>
          <a:lstStyle/>
          <a:p>
            <a:pPr>
              <a:defRPr sz="500" baseline="0">
                <a:latin typeface="Arial" panose="020B0604020202020204" pitchFamily="34" charset="0"/>
              </a:defRPr>
            </a:pPr>
            <a:endParaRPr lang="es-ES"/>
          </a:p>
        </c:txPr>
        <c:crossAx val="115103232"/>
        <c:crosses val="autoZero"/>
        <c:auto val="0"/>
        <c:lblAlgn val="ctr"/>
        <c:lblOffset val="100"/>
        <c:noMultiLvlLbl val="0"/>
      </c:catAx>
      <c:valAx>
        <c:axId val="115103232"/>
        <c:scaling>
          <c:orientation val="minMax"/>
        </c:scaling>
        <c:delete val="0"/>
        <c:axPos val="b"/>
        <c:numFmt formatCode="0" sourceLinked="0"/>
        <c:majorTickMark val="out"/>
        <c:minorTickMark val="none"/>
        <c:tickLblPos val="nextTo"/>
        <c:txPr>
          <a:bodyPr/>
          <a:lstStyle/>
          <a:p>
            <a:pPr>
              <a:defRPr sz="1000" baseline="0"/>
            </a:pPr>
            <a:endParaRPr lang="es-ES"/>
          </a:p>
        </c:txPr>
        <c:crossAx val="115101696"/>
        <c:crosses val="autoZero"/>
        <c:crossBetween val="between"/>
      </c:valAx>
      <c:spPr>
        <a:noFill/>
        <a:ln w="25400">
          <a:noFill/>
        </a:ln>
      </c:spPr>
    </c:plotArea>
    <c:plotVisOnly val="1"/>
    <c:dispBlanksAs val="gap"/>
    <c:showDLblsOverMax val="0"/>
  </c:chart>
  <c:txPr>
    <a:bodyPr/>
    <a:lstStyle/>
    <a:p>
      <a:pPr>
        <a:defRPr sz="700" baseline="0">
          <a:latin typeface="Calibri" panose="020F0502020204030204" pitchFamily="34" charset="0"/>
        </a:defRPr>
      </a:pPr>
      <a:endParaRPr lang="es-ES"/>
    </a:p>
  </c:txPr>
  <c:externalData r:id="rId1">
    <c:autoUpdate val="0"/>
  </c:externalData>
  <c:userShapes r:id="rId2"/>
  <c:extLst>
    <c:ext xmlns:c14="http://schemas.microsoft.com/office/drawing/2007/8/2/chart" uri="{781A3756-C4B2-4CAC-9D66-4F8BD8637D16}">
      <c14:pivotOptions>
        <c14:dropZoneFilter val="1"/>
        <c14:dropZoneCategories val="1"/>
        <c14:dropZoneData val="1"/>
        <c14:dropZonesVisible val="1"/>
      </c14:pivotOptions>
    </c:ext>
  </c:extLst>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699068932172952E-2"/>
          <c:y val="1.2576032323625698E-2"/>
          <c:w val="0.9367812128747065"/>
          <c:h val="0.92549371823112525"/>
        </c:manualLayout>
      </c:layout>
      <c:scatterChart>
        <c:scatterStyle val="lineMarker"/>
        <c:varyColors val="0"/>
        <c:ser>
          <c:idx val="0"/>
          <c:order val="0"/>
          <c:tx>
            <c:v>AFR</c:v>
          </c:tx>
          <c:spPr>
            <a:ln w="28575">
              <a:noFill/>
            </a:ln>
          </c:spPr>
          <c:marker>
            <c:symbol val="circle"/>
            <c:size val="7"/>
            <c:spPr>
              <a:solidFill>
                <a:srgbClr val="FFC000"/>
              </a:solidFill>
              <a:ln>
                <a:solidFill>
                  <a:schemeClr val="dk1"/>
                </a:solidFill>
              </a:ln>
            </c:spPr>
          </c:marker>
          <c:xVal>
            <c:numRef>
              <c:f>'10. Kidney vs HDI'!$C$2:$C$47</c:f>
              <c:numCache>
                <c:formatCode>General</c:formatCode>
                <c:ptCount val="46"/>
                <c:pt idx="0">
                  <c:v>0.73599999999999999</c:v>
                </c:pt>
                <c:pt idx="1">
                  <c:v>0.53200000000000003</c:v>
                </c:pt>
                <c:pt idx="2">
                  <c:v>0.48</c:v>
                </c:pt>
                <c:pt idx="3">
                  <c:v>0.69799999999999995</c:v>
                </c:pt>
                <c:pt idx="4">
                  <c:v>0.40200000000000002</c:v>
                </c:pt>
                <c:pt idx="5">
                  <c:v>0.4</c:v>
                </c:pt>
                <c:pt idx="6">
                  <c:v>0.51200000000000001</c:v>
                </c:pt>
                <c:pt idx="7">
                  <c:v>0.64600000000000002</c:v>
                </c:pt>
                <c:pt idx="8">
                  <c:v>0.35</c:v>
                </c:pt>
                <c:pt idx="9">
                  <c:v>0.39200000000000002</c:v>
                </c:pt>
                <c:pt idx="10">
                  <c:v>0.503</c:v>
                </c:pt>
                <c:pt idx="11">
                  <c:v>0.59099999999999997</c:v>
                </c:pt>
                <c:pt idx="12">
                  <c:v>0.46200000000000002</c:v>
                </c:pt>
                <c:pt idx="13">
                  <c:v>0.433</c:v>
                </c:pt>
                <c:pt idx="14">
                  <c:v>0.58699999999999997</c:v>
                </c:pt>
                <c:pt idx="15">
                  <c:v>0.39100000000000001</c:v>
                </c:pt>
                <c:pt idx="16">
                  <c:v>0.442</c:v>
                </c:pt>
                <c:pt idx="17">
                  <c:v>0.68400000000000005</c:v>
                </c:pt>
                <c:pt idx="18">
                  <c:v>0.441</c:v>
                </c:pt>
                <c:pt idx="19">
                  <c:v>0.57899999999999996</c:v>
                </c:pt>
                <c:pt idx="20">
                  <c:v>0.41099999999999998</c:v>
                </c:pt>
                <c:pt idx="21">
                  <c:v>0.42</c:v>
                </c:pt>
                <c:pt idx="22">
                  <c:v>0.54800000000000004</c:v>
                </c:pt>
                <c:pt idx="23">
                  <c:v>0.497</c:v>
                </c:pt>
                <c:pt idx="24">
                  <c:v>0.43</c:v>
                </c:pt>
                <c:pt idx="25">
                  <c:v>0.51</c:v>
                </c:pt>
                <c:pt idx="26">
                  <c:v>0.44500000000000001</c:v>
                </c:pt>
                <c:pt idx="27">
                  <c:v>0.41899999999999998</c:v>
                </c:pt>
                <c:pt idx="28">
                  <c:v>0.50600000000000001</c:v>
                </c:pt>
                <c:pt idx="29">
                  <c:v>0.77700000000000002</c:v>
                </c:pt>
                <c:pt idx="30">
                  <c:v>0.41599999999999998</c:v>
                </c:pt>
                <c:pt idx="31">
                  <c:v>0.628</c:v>
                </c:pt>
                <c:pt idx="32">
                  <c:v>0.34799999999999998</c:v>
                </c:pt>
                <c:pt idx="33">
                  <c:v>0.51400000000000001</c:v>
                </c:pt>
                <c:pt idx="34">
                  <c:v>0.48299999999999998</c:v>
                </c:pt>
                <c:pt idx="35">
                  <c:v>0.46600000000000003</c:v>
                </c:pt>
                <c:pt idx="36">
                  <c:v>0.77200000000000002</c:v>
                </c:pt>
                <c:pt idx="37">
                  <c:v>0.41299999999999998</c:v>
                </c:pt>
                <c:pt idx="39">
                  <c:v>0.66600000000000004</c:v>
                </c:pt>
                <c:pt idx="40">
                  <c:v>0.53100000000000003</c:v>
                </c:pt>
                <c:pt idx="41">
                  <c:v>0.48399999999999999</c:v>
                </c:pt>
                <c:pt idx="42">
                  <c:v>0.48299999999999998</c:v>
                </c:pt>
                <c:pt idx="43">
                  <c:v>0.52100000000000002</c:v>
                </c:pt>
                <c:pt idx="44">
                  <c:v>0.58599999999999997</c:v>
                </c:pt>
                <c:pt idx="45">
                  <c:v>0.50900000000000001</c:v>
                </c:pt>
              </c:numCache>
            </c:numRef>
          </c:xVal>
          <c:yVal>
            <c:numRef>
              <c:f>'10. Kidney vs HDI'!$D$2:$D$47</c:f>
              <c:numCache>
                <c:formatCode>0.000</c:formatCode>
                <c:ptCount val="46"/>
                <c:pt idx="0">
                  <c:v>4.2606516290726821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0.11363636363636365</c:v>
                </c:pt>
                <c:pt idx="20">
                  <c:v>0</c:v>
                </c:pt>
                <c:pt idx="21">
                  <c:v>0</c:v>
                </c:pt>
                <c:pt idx="22">
                  <c:v>0.24175824175824176</c:v>
                </c:pt>
                <c:pt idx="23">
                  <c:v>0</c:v>
                </c:pt>
                <c:pt idx="24">
                  <c:v>0</c:v>
                </c:pt>
                <c:pt idx="25">
                  <c:v>0</c:v>
                </c:pt>
                <c:pt idx="26">
                  <c:v>0</c:v>
                </c:pt>
                <c:pt idx="27">
                  <c:v>0</c:v>
                </c:pt>
                <c:pt idx="28">
                  <c:v>0</c:v>
                </c:pt>
                <c:pt idx="29">
                  <c:v>11.666666666666668</c:v>
                </c:pt>
                <c:pt idx="30">
                  <c:v>0</c:v>
                </c:pt>
                <c:pt idx="31">
                  <c:v>0</c:v>
                </c:pt>
                <c:pt idx="32">
                  <c:v>0</c:v>
                </c:pt>
                <c:pt idx="33">
                  <c:v>0.10644257703081232</c:v>
                </c:pt>
                <c:pt idx="34">
                  <c:v>0</c:v>
                </c:pt>
                <c:pt idx="35">
                  <c:v>0</c:v>
                </c:pt>
                <c:pt idx="36">
                  <c:v>0</c:v>
                </c:pt>
                <c:pt idx="37">
                  <c:v>0</c:v>
                </c:pt>
                <c:pt idx="38">
                  <c:v>0</c:v>
                </c:pt>
                <c:pt idx="39">
                  <c:v>4.0112994350282483</c:v>
                </c:pt>
                <c:pt idx="40">
                  <c:v>0</c:v>
                </c:pt>
                <c:pt idx="41">
                  <c:v>0</c:v>
                </c:pt>
                <c:pt idx="42">
                  <c:v>0</c:v>
                </c:pt>
                <c:pt idx="43">
                  <c:v>0</c:v>
                </c:pt>
                <c:pt idx="44">
                  <c:v>0</c:v>
                </c:pt>
                <c:pt idx="45">
                  <c:v>0</c:v>
                </c:pt>
              </c:numCache>
            </c:numRef>
          </c:yVal>
          <c:smooth val="0"/>
        </c:ser>
        <c:ser>
          <c:idx val="1"/>
          <c:order val="1"/>
          <c:tx>
            <c:v>AMR</c:v>
          </c:tx>
          <c:spPr>
            <a:ln w="28575">
              <a:noFill/>
            </a:ln>
          </c:spPr>
          <c:marker>
            <c:symbol val="triangle"/>
            <c:size val="7"/>
            <c:spPr>
              <a:solidFill>
                <a:srgbClr val="FF0000"/>
              </a:solidFill>
              <a:ln>
                <a:solidFill>
                  <a:schemeClr val="dk1"/>
                </a:solidFill>
              </a:ln>
            </c:spPr>
          </c:marker>
          <c:xVal>
            <c:numRef>
              <c:f>'10. Kidney vs HDI'!$C$48:$C$83</c:f>
              <c:numCache>
                <c:formatCode>General</c:formatCode>
                <c:ptCount val="36"/>
                <c:pt idx="0">
                  <c:v>0.78300000000000003</c:v>
                </c:pt>
                <c:pt idx="1">
                  <c:v>0.83599999999999997</c:v>
                </c:pt>
                <c:pt idx="2">
                  <c:v>0.79</c:v>
                </c:pt>
                <c:pt idx="3">
                  <c:v>0.78500000000000003</c:v>
                </c:pt>
                <c:pt idx="4">
                  <c:v>0.71499999999999997</c:v>
                </c:pt>
                <c:pt idx="5">
                  <c:v>0.66200000000000003</c:v>
                </c:pt>
                <c:pt idx="6">
                  <c:v>0.755</c:v>
                </c:pt>
                <c:pt idx="7">
                  <c:v>0.91300000000000003</c:v>
                </c:pt>
                <c:pt idx="8">
                  <c:v>0.83199999999999996</c:v>
                </c:pt>
                <c:pt idx="9">
                  <c:v>0.72</c:v>
                </c:pt>
                <c:pt idx="10">
                  <c:v>0.76600000000000001</c:v>
                </c:pt>
                <c:pt idx="11">
                  <c:v>0.76900000000000002</c:v>
                </c:pt>
                <c:pt idx="12">
                  <c:v>0.72399999999999998</c:v>
                </c:pt>
                <c:pt idx="13">
                  <c:v>0.71499999999999997</c:v>
                </c:pt>
                <c:pt idx="14">
                  <c:v>0.73199999999999998</c:v>
                </c:pt>
                <c:pt idx="15">
                  <c:v>0.66600000000000004</c:v>
                </c:pt>
                <c:pt idx="16">
                  <c:v>0.75</c:v>
                </c:pt>
                <c:pt idx="17">
                  <c:v>0.627</c:v>
                </c:pt>
                <c:pt idx="18">
                  <c:v>0.63600000000000001</c:v>
                </c:pt>
                <c:pt idx="19">
                  <c:v>0.48299999999999998</c:v>
                </c:pt>
                <c:pt idx="20">
                  <c:v>0.60599999999999998</c:v>
                </c:pt>
                <c:pt idx="21">
                  <c:v>0.71899999999999997</c:v>
                </c:pt>
                <c:pt idx="22">
                  <c:v>0.75600000000000001</c:v>
                </c:pt>
                <c:pt idx="23">
                  <c:v>0.63100000000000001</c:v>
                </c:pt>
                <c:pt idx="24">
                  <c:v>0.78</c:v>
                </c:pt>
                <c:pt idx="25">
                  <c:v>0.67900000000000005</c:v>
                </c:pt>
                <c:pt idx="26">
                  <c:v>0.73399999999999999</c:v>
                </c:pt>
                <c:pt idx="27">
                  <c:v>0.752</c:v>
                </c:pt>
                <c:pt idx="28">
                  <c:v>0.72899999999999998</c:v>
                </c:pt>
                <c:pt idx="29">
                  <c:v>0.72</c:v>
                </c:pt>
                <c:pt idx="30">
                  <c:v>0.55500000000000005</c:v>
                </c:pt>
                <c:pt idx="31">
                  <c:v>0.71399999999999997</c:v>
                </c:pt>
                <c:pt idx="32">
                  <c:v>0.77200000000000002</c:v>
                </c:pt>
                <c:pt idx="33">
                  <c:v>0.91500000000000004</c:v>
                </c:pt>
                <c:pt idx="34">
                  <c:v>0.79300000000000004</c:v>
                </c:pt>
                <c:pt idx="35">
                  <c:v>0.76200000000000001</c:v>
                </c:pt>
              </c:numCache>
            </c:numRef>
          </c:xVal>
          <c:yVal>
            <c:numRef>
              <c:f>'10. Kidney vs HDI'!$D$48:$D$83</c:f>
              <c:numCache>
                <c:formatCode>0.000</c:formatCode>
                <c:ptCount val="36"/>
                <c:pt idx="0">
                  <c:v>0</c:v>
                </c:pt>
                <c:pt idx="1">
                  <c:v>30.550239234449762</c:v>
                </c:pt>
                <c:pt idx="2">
                  <c:v>0</c:v>
                </c:pt>
                <c:pt idx="3">
                  <c:v>0</c:v>
                </c:pt>
                <c:pt idx="4">
                  <c:v>0</c:v>
                </c:pt>
                <c:pt idx="5">
                  <c:v>8.8888888888888875</c:v>
                </c:pt>
                <c:pt idx="6">
                  <c:v>27.262376237623762</c:v>
                </c:pt>
                <c:pt idx="7">
                  <c:v>37.633802816901408</c:v>
                </c:pt>
                <c:pt idx="8">
                  <c:v>15.224719101123595</c:v>
                </c:pt>
                <c:pt idx="9">
                  <c:v>15.56237218813906</c:v>
                </c:pt>
                <c:pt idx="10">
                  <c:v>21.632653061224488</c:v>
                </c:pt>
                <c:pt idx="11">
                  <c:v>15.486725663716813</c:v>
                </c:pt>
                <c:pt idx="12">
                  <c:v>0</c:v>
                </c:pt>
                <c:pt idx="13">
                  <c:v>7.4285714285714288</c:v>
                </c:pt>
                <c:pt idx="14">
                  <c:v>6.4375</c:v>
                </c:pt>
                <c:pt idx="15">
                  <c:v>6.875</c:v>
                </c:pt>
                <c:pt idx="16">
                  <c:v>0</c:v>
                </c:pt>
                <c:pt idx="17">
                  <c:v>7.5471698113207548</c:v>
                </c:pt>
                <c:pt idx="18">
                  <c:v>0</c:v>
                </c:pt>
                <c:pt idx="19">
                  <c:v>0</c:v>
                </c:pt>
                <c:pt idx="20">
                  <c:v>0</c:v>
                </c:pt>
                <c:pt idx="21">
                  <c:v>0</c:v>
                </c:pt>
                <c:pt idx="22">
                  <c:v>21.082390953150242</c:v>
                </c:pt>
                <c:pt idx="23">
                  <c:v>1.7741935483870968</c:v>
                </c:pt>
                <c:pt idx="24">
                  <c:v>12.307692307692308</c:v>
                </c:pt>
                <c:pt idx="25">
                  <c:v>2.7536231884057969</c:v>
                </c:pt>
                <c:pt idx="26">
                  <c:v>4.2857142857142856</c:v>
                </c:pt>
                <c:pt idx="27">
                  <c:v>0</c:v>
                </c:pt>
                <c:pt idx="28">
                  <c:v>0</c:v>
                </c:pt>
                <c:pt idx="29">
                  <c:v>0</c:v>
                </c:pt>
                <c:pt idx="30">
                  <c:v>0</c:v>
                </c:pt>
                <c:pt idx="31">
                  <c:v>0</c:v>
                </c:pt>
                <c:pt idx="32">
                  <c:v>0</c:v>
                </c:pt>
                <c:pt idx="33">
                  <c:v>55.223186608803466</c:v>
                </c:pt>
                <c:pt idx="34">
                  <c:v>40.588235294117645</c:v>
                </c:pt>
                <c:pt idx="35">
                  <c:v>6.5372168284789645</c:v>
                </c:pt>
              </c:numCache>
            </c:numRef>
          </c:yVal>
          <c:smooth val="0"/>
        </c:ser>
        <c:ser>
          <c:idx val="2"/>
          <c:order val="2"/>
          <c:tx>
            <c:v>EMR</c:v>
          </c:tx>
          <c:spPr>
            <a:ln w="28575">
              <a:noFill/>
            </a:ln>
          </c:spPr>
          <c:marker>
            <c:symbol val="diamond"/>
            <c:size val="7"/>
            <c:spPr>
              <a:ln>
                <a:solidFill>
                  <a:schemeClr val="dk1"/>
                </a:solidFill>
              </a:ln>
            </c:spPr>
          </c:marker>
          <c:xVal>
            <c:numRef>
              <c:f>'10. Kidney vs HDI'!$C$84:$C$104</c:f>
              <c:numCache>
                <c:formatCode>General</c:formatCode>
                <c:ptCount val="21"/>
                <c:pt idx="0">
                  <c:v>0.46500000000000002</c:v>
                </c:pt>
                <c:pt idx="1">
                  <c:v>0.82399999999999995</c:v>
                </c:pt>
                <c:pt idx="2">
                  <c:v>0.47</c:v>
                </c:pt>
                <c:pt idx="3">
                  <c:v>0.69</c:v>
                </c:pt>
                <c:pt idx="4">
                  <c:v>0.76600000000000001</c:v>
                </c:pt>
                <c:pt idx="5">
                  <c:v>0.65400000000000003</c:v>
                </c:pt>
                <c:pt idx="6">
                  <c:v>0.748</c:v>
                </c:pt>
                <c:pt idx="7">
                  <c:v>0.81599999999999995</c:v>
                </c:pt>
                <c:pt idx="8">
                  <c:v>0.76900000000000002</c:v>
                </c:pt>
                <c:pt idx="9">
                  <c:v>0.72399999999999998</c:v>
                </c:pt>
                <c:pt idx="10">
                  <c:v>0.628</c:v>
                </c:pt>
                <c:pt idx="11">
                  <c:v>0.79300000000000004</c:v>
                </c:pt>
                <c:pt idx="12">
                  <c:v>0.53800000000000003</c:v>
                </c:pt>
                <c:pt idx="13">
                  <c:v>0.85</c:v>
                </c:pt>
                <c:pt idx="14">
                  <c:v>0.83699999999999997</c:v>
                </c:pt>
                <c:pt idx="15">
                  <c:v>0.46700000000000003</c:v>
                </c:pt>
                <c:pt idx="16">
                  <c:v>0.47899999999999998</c:v>
                </c:pt>
                <c:pt idx="17">
                  <c:v>0.59399999999999997</c:v>
                </c:pt>
                <c:pt idx="18">
                  <c:v>0.72099999999999997</c:v>
                </c:pt>
                <c:pt idx="19">
                  <c:v>0.83499999999999996</c:v>
                </c:pt>
                <c:pt idx="20">
                  <c:v>0.498</c:v>
                </c:pt>
              </c:numCache>
            </c:numRef>
          </c:xVal>
          <c:yVal>
            <c:numRef>
              <c:f>'10. Kidney vs HDI'!$D$84:$D$104</c:f>
              <c:numCache>
                <c:formatCode>0.000</c:formatCode>
                <c:ptCount val="21"/>
                <c:pt idx="0">
                  <c:v>0</c:v>
                </c:pt>
                <c:pt idx="1">
                  <c:v>0</c:v>
                </c:pt>
                <c:pt idx="2">
                  <c:v>0</c:v>
                </c:pt>
                <c:pt idx="3">
                  <c:v>16.990407673860911</c:v>
                </c:pt>
                <c:pt idx="4">
                  <c:v>29.61783439490446</c:v>
                </c:pt>
                <c:pt idx="5">
                  <c:v>0</c:v>
                </c:pt>
                <c:pt idx="6">
                  <c:v>0</c:v>
                </c:pt>
                <c:pt idx="7">
                  <c:v>28.285714285714285</c:v>
                </c:pt>
                <c:pt idx="8">
                  <c:v>18.2</c:v>
                </c:pt>
                <c:pt idx="9">
                  <c:v>0.79365079365079372</c:v>
                </c:pt>
                <c:pt idx="10">
                  <c:v>1.2537313432835822</c:v>
                </c:pt>
                <c:pt idx="11">
                  <c:v>0</c:v>
                </c:pt>
                <c:pt idx="12">
                  <c:v>0</c:v>
                </c:pt>
                <c:pt idx="13">
                  <c:v>5.6521739130434785</c:v>
                </c:pt>
                <c:pt idx="14">
                  <c:v>21.836734693877553</c:v>
                </c:pt>
                <c:pt idx="15">
                  <c:v>0</c:v>
                </c:pt>
                <c:pt idx="16">
                  <c:v>3.6855670103092786</c:v>
                </c:pt>
                <c:pt idx="17">
                  <c:v>8.1818181818181817</c:v>
                </c:pt>
                <c:pt idx="18">
                  <c:v>11.261261261261261</c:v>
                </c:pt>
                <c:pt idx="19">
                  <c:v>2.978723404255319</c:v>
                </c:pt>
                <c:pt idx="20">
                  <c:v>0</c:v>
                </c:pt>
              </c:numCache>
            </c:numRef>
          </c:yVal>
          <c:smooth val="0"/>
        </c:ser>
        <c:ser>
          <c:idx val="3"/>
          <c:order val="3"/>
          <c:tx>
            <c:v>EUR</c:v>
          </c:tx>
          <c:spPr>
            <a:ln w="28575">
              <a:noFill/>
            </a:ln>
            <a:effectLst>
              <a:outerShdw blurRad="50800" dist="50800" dir="5400000" algn="ctr" rotWithShape="0">
                <a:srgbClr val="000000">
                  <a:alpha val="0"/>
                </a:srgbClr>
              </a:outerShdw>
            </a:effectLst>
          </c:spPr>
          <c:marker>
            <c:symbol val="circle"/>
            <c:size val="7"/>
            <c:spPr>
              <a:solidFill>
                <a:srgbClr val="0000CC"/>
              </a:solidFill>
              <a:ln>
                <a:solidFill>
                  <a:schemeClr val="tx1"/>
                </a:solidFill>
              </a:ln>
              <a:effectLst>
                <a:outerShdw blurRad="50800" dist="50800" dir="5400000" algn="ctr" rotWithShape="0">
                  <a:srgbClr val="000000">
                    <a:alpha val="0"/>
                  </a:srgbClr>
                </a:outerShdw>
              </a:effectLst>
            </c:spPr>
          </c:marker>
          <c:xVal>
            <c:numRef>
              <c:f>'10. Kidney vs HDI'!$C$105:$C$157</c:f>
              <c:numCache>
                <c:formatCode>General</c:formatCode>
                <c:ptCount val="53"/>
                <c:pt idx="0">
                  <c:v>0.73299999999999998</c:v>
                </c:pt>
                <c:pt idx="1">
                  <c:v>0.84499999999999997</c:v>
                </c:pt>
                <c:pt idx="2">
                  <c:v>0.73299999999999998</c:v>
                </c:pt>
                <c:pt idx="3">
                  <c:v>0.88500000000000001</c:v>
                </c:pt>
                <c:pt idx="4">
                  <c:v>0.751</c:v>
                </c:pt>
                <c:pt idx="5">
                  <c:v>0.79800000000000004</c:v>
                </c:pt>
                <c:pt idx="6">
                  <c:v>0.89</c:v>
                </c:pt>
                <c:pt idx="7">
                  <c:v>0.73299999999999998</c:v>
                </c:pt>
                <c:pt idx="8">
                  <c:v>0.78200000000000003</c:v>
                </c:pt>
                <c:pt idx="9">
                  <c:v>0.81799999999999995</c:v>
                </c:pt>
                <c:pt idx="10">
                  <c:v>0.85</c:v>
                </c:pt>
                <c:pt idx="11">
                  <c:v>0.87</c:v>
                </c:pt>
                <c:pt idx="12">
                  <c:v>0.92300000000000004</c:v>
                </c:pt>
                <c:pt idx="13">
                  <c:v>0.86099999999999999</c:v>
                </c:pt>
                <c:pt idx="14">
                  <c:v>0.88300000000000001</c:v>
                </c:pt>
                <c:pt idx="15">
                  <c:v>0.88800000000000001</c:v>
                </c:pt>
                <c:pt idx="16">
                  <c:v>0.754</c:v>
                </c:pt>
                <c:pt idx="17">
                  <c:v>0.91600000000000004</c:v>
                </c:pt>
                <c:pt idx="18">
                  <c:v>0.86499999999999999</c:v>
                </c:pt>
                <c:pt idx="19">
                  <c:v>0.82799999999999996</c:v>
                </c:pt>
                <c:pt idx="20">
                  <c:v>0.89900000000000002</c:v>
                </c:pt>
                <c:pt idx="21">
                  <c:v>0.91600000000000004</c:v>
                </c:pt>
                <c:pt idx="22">
                  <c:v>0.89400000000000002</c:v>
                </c:pt>
                <c:pt idx="23">
                  <c:v>0.873</c:v>
                </c:pt>
                <c:pt idx="24">
                  <c:v>0.78800000000000003</c:v>
                </c:pt>
                <c:pt idx="25">
                  <c:v>0.65500000000000003</c:v>
                </c:pt>
                <c:pt idx="26">
                  <c:v>0.81899999999999995</c:v>
                </c:pt>
                <c:pt idx="27">
                  <c:v>0.83899999999999997</c:v>
                </c:pt>
                <c:pt idx="28">
                  <c:v>0.89200000000000002</c:v>
                </c:pt>
                <c:pt idx="29">
                  <c:v>0.83899999999999997</c:v>
                </c:pt>
                <c:pt idx="31">
                  <c:v>0.80200000000000005</c:v>
                </c:pt>
                <c:pt idx="32">
                  <c:v>0.92200000000000004</c:v>
                </c:pt>
                <c:pt idx="33">
                  <c:v>0.94399999999999995</c:v>
                </c:pt>
                <c:pt idx="34">
                  <c:v>0.84299999999999997</c:v>
                </c:pt>
                <c:pt idx="35">
                  <c:v>0.83</c:v>
                </c:pt>
                <c:pt idx="36">
                  <c:v>0.69299999999999995</c:v>
                </c:pt>
                <c:pt idx="37">
                  <c:v>0.79300000000000004</c:v>
                </c:pt>
                <c:pt idx="38">
                  <c:v>0.79800000000000004</c:v>
                </c:pt>
                <c:pt idx="40">
                  <c:v>0.77100000000000002</c:v>
                </c:pt>
                <c:pt idx="41">
                  <c:v>0.84399999999999997</c:v>
                </c:pt>
                <c:pt idx="42">
                  <c:v>0.88</c:v>
                </c:pt>
                <c:pt idx="43">
                  <c:v>0.876</c:v>
                </c:pt>
                <c:pt idx="44">
                  <c:v>0.90700000000000003</c:v>
                </c:pt>
                <c:pt idx="45">
                  <c:v>0.93</c:v>
                </c:pt>
                <c:pt idx="46">
                  <c:v>0.624</c:v>
                </c:pt>
                <c:pt idx="47">
                  <c:v>0.747</c:v>
                </c:pt>
                <c:pt idx="48">
                  <c:v>0.76100000000000001</c:v>
                </c:pt>
                <c:pt idx="49">
                  <c:v>0.68799999999999994</c:v>
                </c:pt>
                <c:pt idx="50">
                  <c:v>0.747</c:v>
                </c:pt>
                <c:pt idx="51">
                  <c:v>0.90700000000000003</c:v>
                </c:pt>
                <c:pt idx="52">
                  <c:v>0.67500000000000004</c:v>
                </c:pt>
              </c:numCache>
            </c:numRef>
          </c:xVal>
          <c:yVal>
            <c:numRef>
              <c:f>'10. Kidney vs HDI'!$D$105:$D$157</c:f>
              <c:numCache>
                <c:formatCode>0.000</c:formatCode>
                <c:ptCount val="53"/>
                <c:pt idx="0">
                  <c:v>2.8125</c:v>
                </c:pt>
                <c:pt idx="1">
                  <c:v>0</c:v>
                </c:pt>
                <c:pt idx="2">
                  <c:v>3</c:v>
                </c:pt>
                <c:pt idx="3">
                  <c:v>52.470588235294116</c:v>
                </c:pt>
                <c:pt idx="4">
                  <c:v>10</c:v>
                </c:pt>
                <c:pt idx="5">
                  <c:v>30.752688172043008</c:v>
                </c:pt>
                <c:pt idx="6">
                  <c:v>43.333333333333336</c:v>
                </c:pt>
                <c:pt idx="7">
                  <c:v>5.5263157894736841</c:v>
                </c:pt>
                <c:pt idx="8">
                  <c:v>7.7777777777777777</c:v>
                </c:pt>
                <c:pt idx="9">
                  <c:v>45.813953488372093</c:v>
                </c:pt>
                <c:pt idx="10">
                  <c:v>25.833333333333336</c:v>
                </c:pt>
                <c:pt idx="11">
                  <c:v>47.383177570093459</c:v>
                </c:pt>
                <c:pt idx="12">
                  <c:v>44.464285714285715</c:v>
                </c:pt>
                <c:pt idx="13">
                  <c:v>24.615384615384613</c:v>
                </c:pt>
                <c:pt idx="14">
                  <c:v>44.444444444444443</c:v>
                </c:pt>
                <c:pt idx="15">
                  <c:v>50.030959752321984</c:v>
                </c:pt>
                <c:pt idx="16">
                  <c:v>6.279069767441861</c:v>
                </c:pt>
                <c:pt idx="17">
                  <c:v>25.731559854897217</c:v>
                </c:pt>
                <c:pt idx="18">
                  <c:v>11.801801801801803</c:v>
                </c:pt>
                <c:pt idx="19">
                  <c:v>39.090909090909086</c:v>
                </c:pt>
                <c:pt idx="20">
                  <c:v>26.666666666666668</c:v>
                </c:pt>
                <c:pt idx="21">
                  <c:v>32.340425531914896</c:v>
                </c:pt>
                <c:pt idx="22">
                  <c:v>27.820512820512821</c:v>
                </c:pt>
                <c:pt idx="23">
                  <c:v>30.114566284779048</c:v>
                </c:pt>
                <c:pt idx="24">
                  <c:v>11.14457831325301</c:v>
                </c:pt>
                <c:pt idx="25">
                  <c:v>0.5357142857142857</c:v>
                </c:pt>
                <c:pt idx="26">
                  <c:v>29.5</c:v>
                </c:pt>
                <c:pt idx="27">
                  <c:v>24</c:v>
                </c:pt>
                <c:pt idx="28">
                  <c:v>0</c:v>
                </c:pt>
                <c:pt idx="29">
                  <c:v>50</c:v>
                </c:pt>
                <c:pt idx="30">
                  <c:v>0</c:v>
                </c:pt>
                <c:pt idx="31">
                  <c:v>15</c:v>
                </c:pt>
                <c:pt idx="32">
                  <c:v>59.761904761904759</c:v>
                </c:pt>
                <c:pt idx="33">
                  <c:v>53.725490196078432</c:v>
                </c:pt>
                <c:pt idx="34">
                  <c:v>30.078534031413611</c:v>
                </c:pt>
                <c:pt idx="35">
                  <c:v>42.264150943396231</c:v>
                </c:pt>
                <c:pt idx="36">
                  <c:v>2.8571428571428572</c:v>
                </c:pt>
                <c:pt idx="37">
                  <c:v>14.351851851851851</c:v>
                </c:pt>
                <c:pt idx="38">
                  <c:v>7.2</c:v>
                </c:pt>
                <c:pt idx="39">
                  <c:v>0</c:v>
                </c:pt>
                <c:pt idx="40">
                  <c:v>10.947368421052632</c:v>
                </c:pt>
                <c:pt idx="41">
                  <c:v>22.727272727272727</c:v>
                </c:pt>
                <c:pt idx="42">
                  <c:v>26.19047619047619</c:v>
                </c:pt>
                <c:pt idx="43">
                  <c:v>56.857749469214433</c:v>
                </c:pt>
                <c:pt idx="44">
                  <c:v>45.833333333333336</c:v>
                </c:pt>
                <c:pt idx="45">
                  <c:v>36.707317073170735</c:v>
                </c:pt>
                <c:pt idx="46">
                  <c:v>2.9761904761904763</c:v>
                </c:pt>
                <c:pt idx="47">
                  <c:v>19.523809523809522</c:v>
                </c:pt>
                <c:pt idx="48">
                  <c:v>38.680738786279683</c:v>
                </c:pt>
                <c:pt idx="49">
                  <c:v>0</c:v>
                </c:pt>
                <c:pt idx="50">
                  <c:v>2.9175946547884188</c:v>
                </c:pt>
                <c:pt idx="51">
                  <c:v>50.409448818897637</c:v>
                </c:pt>
                <c:pt idx="52">
                  <c:v>0</c:v>
                </c:pt>
              </c:numCache>
            </c:numRef>
          </c:yVal>
          <c:smooth val="0"/>
        </c:ser>
        <c:ser>
          <c:idx val="4"/>
          <c:order val="4"/>
          <c:tx>
            <c:v>SEAR</c:v>
          </c:tx>
          <c:spPr>
            <a:ln w="28575">
              <a:noFill/>
            </a:ln>
          </c:spPr>
          <c:marker>
            <c:symbol val="diamond"/>
            <c:size val="7"/>
            <c:spPr>
              <a:solidFill>
                <a:srgbClr val="009999"/>
              </a:solidFill>
              <a:ln>
                <a:solidFill>
                  <a:schemeClr val="dk1"/>
                </a:solidFill>
              </a:ln>
            </c:spPr>
          </c:marker>
          <c:xVal>
            <c:numRef>
              <c:f>'10. Kidney vs HDI'!$C$158:$C$168</c:f>
              <c:numCache>
                <c:formatCode>General</c:formatCode>
                <c:ptCount val="11"/>
                <c:pt idx="0">
                  <c:v>0.56999999999999995</c:v>
                </c:pt>
                <c:pt idx="1">
                  <c:v>0.60499999999999998</c:v>
                </c:pt>
                <c:pt idx="3">
                  <c:v>0.60899999999999999</c:v>
                </c:pt>
                <c:pt idx="4">
                  <c:v>0.68400000000000005</c:v>
                </c:pt>
                <c:pt idx="5">
                  <c:v>0.70599999999999996</c:v>
                </c:pt>
                <c:pt idx="6">
                  <c:v>0.53600000000000003</c:v>
                </c:pt>
                <c:pt idx="7">
                  <c:v>0.54800000000000004</c:v>
                </c:pt>
                <c:pt idx="8">
                  <c:v>0.75700000000000001</c:v>
                </c:pt>
                <c:pt idx="9">
                  <c:v>0.72599999999999998</c:v>
                </c:pt>
                <c:pt idx="10">
                  <c:v>0.59499999999999997</c:v>
                </c:pt>
              </c:numCache>
            </c:numRef>
          </c:xVal>
          <c:yVal>
            <c:numRef>
              <c:f>'10. Kidney vs HDI'!$D$158:$D$168</c:f>
              <c:numCache>
                <c:formatCode>0.000</c:formatCode>
                <c:ptCount val="11"/>
                <c:pt idx="0">
                  <c:v>0</c:v>
                </c:pt>
                <c:pt idx="1">
                  <c:v>0</c:v>
                </c:pt>
                <c:pt idx="2">
                  <c:v>0</c:v>
                </c:pt>
                <c:pt idx="3">
                  <c:v>5.128609752248698</c:v>
                </c:pt>
                <c:pt idx="4">
                  <c:v>0</c:v>
                </c:pt>
                <c:pt idx="5">
                  <c:v>0</c:v>
                </c:pt>
                <c:pt idx="6">
                  <c:v>0</c:v>
                </c:pt>
                <c:pt idx="7">
                  <c:v>3.5587188612099641</c:v>
                </c:pt>
                <c:pt idx="8">
                  <c:v>0</c:v>
                </c:pt>
                <c:pt idx="9">
                  <c:v>8.2589285714285712</c:v>
                </c:pt>
                <c:pt idx="10">
                  <c:v>0</c:v>
                </c:pt>
              </c:numCache>
            </c:numRef>
          </c:yVal>
          <c:smooth val="0"/>
        </c:ser>
        <c:ser>
          <c:idx val="5"/>
          <c:order val="5"/>
          <c:tx>
            <c:v>WPR</c:v>
          </c:tx>
          <c:spPr>
            <a:ln w="28575">
              <a:noFill/>
            </a:ln>
          </c:spPr>
          <c:marker>
            <c:symbol val="square"/>
            <c:size val="7"/>
            <c:spPr>
              <a:solidFill>
                <a:srgbClr val="FFFFCC"/>
              </a:solidFill>
              <a:ln>
                <a:solidFill>
                  <a:schemeClr val="dk1"/>
                </a:solidFill>
              </a:ln>
            </c:spPr>
          </c:marker>
          <c:xVal>
            <c:numRef>
              <c:f>'10. Kidney vs HDI'!$C$169:$C$195</c:f>
              <c:numCache>
                <c:formatCode>General</c:formatCode>
                <c:ptCount val="27"/>
                <c:pt idx="0">
                  <c:v>0.93500000000000005</c:v>
                </c:pt>
                <c:pt idx="1">
                  <c:v>0.85599999999999998</c:v>
                </c:pt>
                <c:pt idx="2">
                  <c:v>0.55500000000000005</c:v>
                </c:pt>
                <c:pt idx="3">
                  <c:v>0.72699999999999998</c:v>
                </c:pt>
                <c:pt idx="5">
                  <c:v>0.72699999999999998</c:v>
                </c:pt>
                <c:pt idx="6">
                  <c:v>0.89100000000000001</c:v>
                </c:pt>
                <c:pt idx="7">
                  <c:v>0.59</c:v>
                </c:pt>
                <c:pt idx="8">
                  <c:v>0.57499999999999996</c:v>
                </c:pt>
                <c:pt idx="9">
                  <c:v>0.77900000000000003</c:v>
                </c:pt>
                <c:pt idx="11">
                  <c:v>0.64</c:v>
                </c:pt>
                <c:pt idx="12">
                  <c:v>0.72699999999999998</c:v>
                </c:pt>
                <c:pt idx="14">
                  <c:v>0.91300000000000003</c:v>
                </c:pt>
                <c:pt idx="16">
                  <c:v>0.78</c:v>
                </c:pt>
                <c:pt idx="17">
                  <c:v>0.505</c:v>
                </c:pt>
                <c:pt idx="18">
                  <c:v>0.66800000000000004</c:v>
                </c:pt>
                <c:pt idx="19">
                  <c:v>0.89800000000000002</c:v>
                </c:pt>
                <c:pt idx="20">
                  <c:v>0.70199999999999996</c:v>
                </c:pt>
                <c:pt idx="21">
                  <c:v>0.91200000000000003</c:v>
                </c:pt>
                <c:pt idx="22">
                  <c:v>0.50600000000000001</c:v>
                </c:pt>
                <c:pt idx="23">
                  <c:v>0.71699999999999997</c:v>
                </c:pt>
                <c:pt idx="25">
                  <c:v>0.59399999999999997</c:v>
                </c:pt>
                <c:pt idx="26">
                  <c:v>0.66600000000000004</c:v>
                </c:pt>
              </c:numCache>
            </c:numRef>
          </c:xVal>
          <c:yVal>
            <c:numRef>
              <c:f>'10. Kidney vs HDI'!$D$169:$D$195</c:f>
              <c:numCache>
                <c:formatCode>0.000</c:formatCode>
                <c:ptCount val="27"/>
                <c:pt idx="0">
                  <c:v>38.305084745762713</c:v>
                </c:pt>
                <c:pt idx="1">
                  <c:v>0</c:v>
                </c:pt>
                <c:pt idx="2">
                  <c:v>0</c:v>
                </c:pt>
                <c:pt idx="3">
                  <c:v>3.9747453006170184</c:v>
                </c:pt>
                <c:pt idx="4">
                  <c:v>0</c:v>
                </c:pt>
                <c:pt idx="5">
                  <c:v>0</c:v>
                </c:pt>
                <c:pt idx="6">
                  <c:v>12.582677165354331</c:v>
                </c:pt>
                <c:pt idx="7">
                  <c:v>0</c:v>
                </c:pt>
                <c:pt idx="8">
                  <c:v>0</c:v>
                </c:pt>
                <c:pt idx="9">
                  <c:v>2.2516556291390728</c:v>
                </c:pt>
                <c:pt idx="11">
                  <c:v>0</c:v>
                </c:pt>
                <c:pt idx="12">
                  <c:v>4.8275862068965516</c:v>
                </c:pt>
                <c:pt idx="13">
                  <c:v>0</c:v>
                </c:pt>
                <c:pt idx="14">
                  <c:v>30.000000000000004</c:v>
                </c:pt>
                <c:pt idx="16">
                  <c:v>0</c:v>
                </c:pt>
                <c:pt idx="17">
                  <c:v>0</c:v>
                </c:pt>
                <c:pt idx="18">
                  <c:v>4.4355644355644355</c:v>
                </c:pt>
                <c:pt idx="19">
                  <c:v>36.525252525252526</c:v>
                </c:pt>
                <c:pt idx="20">
                  <c:v>0</c:v>
                </c:pt>
                <c:pt idx="21">
                  <c:v>10.363636363636363</c:v>
                </c:pt>
                <c:pt idx="22">
                  <c:v>0</c:v>
                </c:pt>
                <c:pt idx="23">
                  <c:v>0</c:v>
                </c:pt>
                <c:pt idx="25">
                  <c:v>0</c:v>
                </c:pt>
                <c:pt idx="26">
                  <c:v>2.9189189189189189</c:v>
                </c:pt>
              </c:numCache>
            </c:numRef>
          </c:yVal>
          <c:smooth val="0"/>
        </c:ser>
        <c:dLbls>
          <c:showLegendKey val="0"/>
          <c:showVal val="0"/>
          <c:showCatName val="0"/>
          <c:showSerName val="0"/>
          <c:showPercent val="0"/>
          <c:showBubbleSize val="0"/>
        </c:dLbls>
        <c:axId val="115371008"/>
        <c:axId val="115389568"/>
      </c:scatterChart>
      <c:valAx>
        <c:axId val="115371008"/>
        <c:scaling>
          <c:orientation val="minMax"/>
          <c:max val="1"/>
          <c:min val="0.4"/>
        </c:scaling>
        <c:delete val="0"/>
        <c:axPos val="b"/>
        <c:numFmt formatCode="General" sourceLinked="1"/>
        <c:majorTickMark val="out"/>
        <c:minorTickMark val="none"/>
        <c:tickLblPos val="nextTo"/>
        <c:txPr>
          <a:bodyPr rot="0" vert="horz"/>
          <a:lstStyle/>
          <a:p>
            <a:pPr>
              <a:defRPr sz="1500" b="0" i="0" u="none" strike="noStrike" baseline="0">
                <a:solidFill>
                  <a:srgbClr val="000000"/>
                </a:solidFill>
                <a:latin typeface="Calibri"/>
                <a:ea typeface="Calibri"/>
                <a:cs typeface="Calibri"/>
              </a:defRPr>
            </a:pPr>
            <a:endParaRPr lang="es-ES"/>
          </a:p>
        </c:txPr>
        <c:crossAx val="115389568"/>
        <c:crosses val="autoZero"/>
        <c:crossBetween val="midCat"/>
        <c:majorUnit val="0.1"/>
      </c:valAx>
      <c:valAx>
        <c:axId val="115389568"/>
        <c:scaling>
          <c:orientation val="minMax"/>
        </c:scaling>
        <c:delete val="0"/>
        <c:axPos val="l"/>
        <c:majorGridlines/>
        <c:numFmt formatCode="0" sourceLinked="0"/>
        <c:majorTickMark val="out"/>
        <c:minorTickMark val="none"/>
        <c:tickLblPos val="nextTo"/>
        <c:txPr>
          <a:bodyPr/>
          <a:lstStyle/>
          <a:p>
            <a:pPr>
              <a:defRPr sz="1500" baseline="0"/>
            </a:pPr>
            <a:endParaRPr lang="es-ES"/>
          </a:p>
        </c:txPr>
        <c:crossAx val="115371008"/>
        <c:crosses val="autoZero"/>
        <c:crossBetween val="midCat"/>
      </c:valAx>
    </c:plotArea>
    <c:legend>
      <c:legendPos val="r"/>
      <c:layout>
        <c:manualLayout>
          <c:xMode val="edge"/>
          <c:yMode val="edge"/>
          <c:x val="0.24115142975549109"/>
          <c:y val="4.1448564212541172E-2"/>
          <c:w val="0.48656786849012296"/>
          <c:h val="6.6970593127172864E-2"/>
        </c:manualLayout>
      </c:layout>
      <c:overlay val="0"/>
      <c:spPr>
        <a:ln>
          <a:solidFill>
            <a:schemeClr val="tx1"/>
          </a:solidFill>
        </a:ln>
      </c:spPr>
      <c:txPr>
        <a:bodyPr/>
        <a:lstStyle/>
        <a:p>
          <a:pPr>
            <a:defRPr sz="1400"/>
          </a:pPr>
          <a:endParaRPr lang="es-ES"/>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7299536486816091E-2"/>
          <c:y val="2.1831254474714307E-2"/>
          <c:w val="0.92958434518115152"/>
          <c:h val="0.91023172382781758"/>
        </c:manualLayout>
      </c:layout>
      <c:scatterChart>
        <c:scatterStyle val="lineMarker"/>
        <c:varyColors val="0"/>
        <c:ser>
          <c:idx val="0"/>
          <c:order val="0"/>
          <c:tx>
            <c:v>AFR</c:v>
          </c:tx>
          <c:spPr>
            <a:ln w="28575">
              <a:noFill/>
            </a:ln>
          </c:spPr>
          <c:marker>
            <c:symbol val="circle"/>
            <c:size val="7"/>
            <c:spPr>
              <a:solidFill>
                <a:srgbClr val="FFC000"/>
              </a:solidFill>
              <a:ln>
                <a:solidFill>
                  <a:schemeClr val="tx1">
                    <a:alpha val="69000"/>
                  </a:schemeClr>
                </a:solidFill>
              </a:ln>
            </c:spPr>
          </c:marker>
          <c:xVal>
            <c:numRef>
              <c:f>'11. Actual DD vs HDI'!$C$2:$C$47</c:f>
              <c:numCache>
                <c:formatCode>0.000</c:formatCode>
                <c:ptCount val="46"/>
                <c:pt idx="0">
                  <c:v>0.73599999999999999</c:v>
                </c:pt>
                <c:pt idx="1">
                  <c:v>0.53200000000000003</c:v>
                </c:pt>
                <c:pt idx="2">
                  <c:v>0.48</c:v>
                </c:pt>
                <c:pt idx="3">
                  <c:v>0.69799999999999995</c:v>
                </c:pt>
                <c:pt idx="4">
                  <c:v>0.40200000000000002</c:v>
                </c:pt>
                <c:pt idx="5">
                  <c:v>0.4</c:v>
                </c:pt>
                <c:pt idx="6">
                  <c:v>0.51200000000000001</c:v>
                </c:pt>
                <c:pt idx="7">
                  <c:v>0.64600000000000002</c:v>
                </c:pt>
                <c:pt idx="8">
                  <c:v>0.35</c:v>
                </c:pt>
                <c:pt idx="9">
                  <c:v>0.39200000000000002</c:v>
                </c:pt>
                <c:pt idx="10">
                  <c:v>0.503</c:v>
                </c:pt>
                <c:pt idx="11">
                  <c:v>0.59099999999999997</c:v>
                </c:pt>
                <c:pt idx="12">
                  <c:v>0.46200000000000002</c:v>
                </c:pt>
                <c:pt idx="13">
                  <c:v>0.433</c:v>
                </c:pt>
                <c:pt idx="14">
                  <c:v>0.58699999999999997</c:v>
                </c:pt>
                <c:pt idx="15">
                  <c:v>0.39100000000000001</c:v>
                </c:pt>
                <c:pt idx="16">
                  <c:v>0.442</c:v>
                </c:pt>
                <c:pt idx="17">
                  <c:v>0.68400000000000005</c:v>
                </c:pt>
                <c:pt idx="18">
                  <c:v>0.441</c:v>
                </c:pt>
                <c:pt idx="19">
                  <c:v>0.57899999999999996</c:v>
                </c:pt>
                <c:pt idx="20">
                  <c:v>0.41099999999999998</c:v>
                </c:pt>
                <c:pt idx="21">
                  <c:v>0.42</c:v>
                </c:pt>
                <c:pt idx="22">
                  <c:v>0.54800000000000004</c:v>
                </c:pt>
                <c:pt idx="23">
                  <c:v>0.497</c:v>
                </c:pt>
                <c:pt idx="24">
                  <c:v>0.43</c:v>
                </c:pt>
                <c:pt idx="25">
                  <c:v>0.51</c:v>
                </c:pt>
                <c:pt idx="26">
                  <c:v>0.44500000000000001</c:v>
                </c:pt>
                <c:pt idx="27">
                  <c:v>0.41899999999999998</c:v>
                </c:pt>
                <c:pt idx="28">
                  <c:v>0.50600000000000001</c:v>
                </c:pt>
                <c:pt idx="29">
                  <c:v>0.77700000000000002</c:v>
                </c:pt>
                <c:pt idx="30">
                  <c:v>0.41599999999999998</c:v>
                </c:pt>
                <c:pt idx="31">
                  <c:v>0.628</c:v>
                </c:pt>
                <c:pt idx="32">
                  <c:v>0.34799999999999998</c:v>
                </c:pt>
                <c:pt idx="33">
                  <c:v>0.51400000000000001</c:v>
                </c:pt>
                <c:pt idx="34">
                  <c:v>0.48299999999999998</c:v>
                </c:pt>
                <c:pt idx="35">
                  <c:v>0.46600000000000003</c:v>
                </c:pt>
                <c:pt idx="36">
                  <c:v>0.77200000000000002</c:v>
                </c:pt>
                <c:pt idx="37">
                  <c:v>0.41299999999999998</c:v>
                </c:pt>
                <c:pt idx="39">
                  <c:v>0.66600000000000004</c:v>
                </c:pt>
                <c:pt idx="40">
                  <c:v>0.53100000000000003</c:v>
                </c:pt>
                <c:pt idx="41">
                  <c:v>0.48399999999999999</c:v>
                </c:pt>
                <c:pt idx="42">
                  <c:v>0.48299999999999998</c:v>
                </c:pt>
                <c:pt idx="43">
                  <c:v>0.52100000000000002</c:v>
                </c:pt>
                <c:pt idx="44">
                  <c:v>0.58599999999999997</c:v>
                </c:pt>
                <c:pt idx="45">
                  <c:v>0.50900000000000001</c:v>
                </c:pt>
              </c:numCache>
            </c:numRef>
          </c:xVal>
          <c:yVal>
            <c:numRef>
              <c:f>'11. Actual DD vs HDI'!$D$2:$D$47</c:f>
              <c:numCache>
                <c:formatCode>0.000</c:formatCode>
                <c:ptCount val="46"/>
                <c:pt idx="0">
                  <c:v>2.5062656641604012E-2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1.4312617702448212</c:v>
                </c:pt>
                <c:pt idx="40">
                  <c:v>0</c:v>
                </c:pt>
                <c:pt idx="41">
                  <c:v>0</c:v>
                </c:pt>
                <c:pt idx="42">
                  <c:v>0</c:v>
                </c:pt>
                <c:pt idx="43">
                  <c:v>0</c:v>
                </c:pt>
                <c:pt idx="44">
                  <c:v>0</c:v>
                </c:pt>
                <c:pt idx="45">
                  <c:v>0</c:v>
                </c:pt>
              </c:numCache>
            </c:numRef>
          </c:yVal>
          <c:smooth val="0"/>
        </c:ser>
        <c:ser>
          <c:idx val="1"/>
          <c:order val="1"/>
          <c:tx>
            <c:v>AMR</c:v>
          </c:tx>
          <c:spPr>
            <a:ln w="28575">
              <a:noFill/>
            </a:ln>
            <a:effectLst>
              <a:glow>
                <a:schemeClr val="accent1"/>
              </a:glow>
            </a:effectLst>
          </c:spPr>
          <c:marker>
            <c:symbol val="triangle"/>
            <c:size val="7"/>
            <c:spPr>
              <a:solidFill>
                <a:srgbClr val="FF0000"/>
              </a:solidFill>
              <a:ln>
                <a:solidFill>
                  <a:schemeClr val="tx1">
                    <a:alpha val="43000"/>
                  </a:schemeClr>
                </a:solidFill>
              </a:ln>
              <a:effectLst>
                <a:glow>
                  <a:schemeClr val="accent1"/>
                </a:glow>
              </a:effectLst>
            </c:spPr>
          </c:marker>
          <c:xVal>
            <c:numRef>
              <c:f>'11. Actual DD vs HDI'!$C$48:$C$83</c:f>
              <c:numCache>
                <c:formatCode>0.000</c:formatCode>
                <c:ptCount val="36"/>
                <c:pt idx="0">
                  <c:v>0.78300000000000003</c:v>
                </c:pt>
                <c:pt idx="1">
                  <c:v>0.83599999999999997</c:v>
                </c:pt>
                <c:pt idx="2">
                  <c:v>0.79</c:v>
                </c:pt>
                <c:pt idx="3">
                  <c:v>0.78500000000000003</c:v>
                </c:pt>
                <c:pt idx="4">
                  <c:v>0.71499999999999997</c:v>
                </c:pt>
                <c:pt idx="5">
                  <c:v>0.66200000000000003</c:v>
                </c:pt>
                <c:pt idx="6">
                  <c:v>0.755</c:v>
                </c:pt>
                <c:pt idx="7">
                  <c:v>0.91300000000000003</c:v>
                </c:pt>
                <c:pt idx="8">
                  <c:v>0.83199999999999996</c:v>
                </c:pt>
                <c:pt idx="9">
                  <c:v>0.72</c:v>
                </c:pt>
                <c:pt idx="10">
                  <c:v>0.76600000000000001</c:v>
                </c:pt>
                <c:pt idx="11">
                  <c:v>0.76900000000000002</c:v>
                </c:pt>
                <c:pt idx="12">
                  <c:v>0.72399999999999998</c:v>
                </c:pt>
                <c:pt idx="13">
                  <c:v>0.71499999999999997</c:v>
                </c:pt>
                <c:pt idx="14">
                  <c:v>0.73199999999999998</c:v>
                </c:pt>
                <c:pt idx="15">
                  <c:v>0.66600000000000004</c:v>
                </c:pt>
                <c:pt idx="16">
                  <c:v>0.75</c:v>
                </c:pt>
                <c:pt idx="17">
                  <c:v>0.627</c:v>
                </c:pt>
                <c:pt idx="18">
                  <c:v>0.63600000000000001</c:v>
                </c:pt>
                <c:pt idx="19">
                  <c:v>0.48299999999999998</c:v>
                </c:pt>
                <c:pt idx="20">
                  <c:v>0.60599999999999998</c:v>
                </c:pt>
                <c:pt idx="21">
                  <c:v>0.71899999999999997</c:v>
                </c:pt>
                <c:pt idx="22">
                  <c:v>0.75600000000000001</c:v>
                </c:pt>
                <c:pt idx="23">
                  <c:v>0.63100000000000001</c:v>
                </c:pt>
                <c:pt idx="24">
                  <c:v>0.78</c:v>
                </c:pt>
                <c:pt idx="25">
                  <c:v>0.67900000000000005</c:v>
                </c:pt>
                <c:pt idx="26">
                  <c:v>0.73399999999999999</c:v>
                </c:pt>
                <c:pt idx="27">
                  <c:v>0.752</c:v>
                </c:pt>
                <c:pt idx="28">
                  <c:v>0.72899999999999998</c:v>
                </c:pt>
                <c:pt idx="29">
                  <c:v>0.72</c:v>
                </c:pt>
                <c:pt idx="30">
                  <c:v>0.55500000000000005</c:v>
                </c:pt>
                <c:pt idx="31">
                  <c:v>0.71399999999999997</c:v>
                </c:pt>
                <c:pt idx="32">
                  <c:v>0.77200000000000002</c:v>
                </c:pt>
                <c:pt idx="33">
                  <c:v>0.79300000000000004</c:v>
                </c:pt>
                <c:pt idx="34">
                  <c:v>0.91500000000000004</c:v>
                </c:pt>
                <c:pt idx="35">
                  <c:v>0.76200000000000001</c:v>
                </c:pt>
              </c:numCache>
            </c:numRef>
          </c:xVal>
          <c:yVal>
            <c:numRef>
              <c:f>'11. Actual DD vs HDI'!$D$48:$D$83</c:f>
              <c:numCache>
                <c:formatCode>0.000</c:formatCode>
                <c:ptCount val="36"/>
                <c:pt idx="0">
                  <c:v>0</c:v>
                </c:pt>
                <c:pt idx="1">
                  <c:v>13.277511961722489</c:v>
                </c:pt>
                <c:pt idx="2">
                  <c:v>0</c:v>
                </c:pt>
                <c:pt idx="3">
                  <c:v>0</c:v>
                </c:pt>
                <c:pt idx="4">
                  <c:v>0</c:v>
                </c:pt>
                <c:pt idx="5">
                  <c:v>0.83333333333333326</c:v>
                </c:pt>
                <c:pt idx="6">
                  <c:v>13.415841584158416</c:v>
                </c:pt>
                <c:pt idx="7">
                  <c:v>16.64788732394366</c:v>
                </c:pt>
                <c:pt idx="8">
                  <c:v>6.9101123595505616</c:v>
                </c:pt>
                <c:pt idx="9">
                  <c:v>7.0756646216768919</c:v>
                </c:pt>
                <c:pt idx="10">
                  <c:v>3.6734693877551017</c:v>
                </c:pt>
                <c:pt idx="11">
                  <c:v>10.973451327433628</c:v>
                </c:pt>
                <c:pt idx="12">
                  <c:v>0</c:v>
                </c:pt>
                <c:pt idx="13">
                  <c:v>2.7619047619047619</c:v>
                </c:pt>
                <c:pt idx="14">
                  <c:v>3.125</c:v>
                </c:pt>
                <c:pt idx="15">
                  <c:v>0</c:v>
                </c:pt>
                <c:pt idx="16">
                  <c:v>0</c:v>
                </c:pt>
                <c:pt idx="17">
                  <c:v>0.50314465408805031</c:v>
                </c:pt>
                <c:pt idx="18">
                  <c:v>0</c:v>
                </c:pt>
                <c:pt idx="19">
                  <c:v>0</c:v>
                </c:pt>
                <c:pt idx="20">
                  <c:v>0</c:v>
                </c:pt>
                <c:pt idx="21">
                  <c:v>0</c:v>
                </c:pt>
                <c:pt idx="22">
                  <c:v>3.3602584814216478</c:v>
                </c:pt>
                <c:pt idx="23">
                  <c:v>0</c:v>
                </c:pt>
                <c:pt idx="24">
                  <c:v>7.1794871794871797</c:v>
                </c:pt>
                <c:pt idx="25">
                  <c:v>1.3043478260869565</c:v>
                </c:pt>
                <c:pt idx="26">
                  <c:v>2.3701298701298699</c:v>
                </c:pt>
                <c:pt idx="27">
                  <c:v>0</c:v>
                </c:pt>
                <c:pt idx="28">
                  <c:v>0</c:v>
                </c:pt>
                <c:pt idx="29">
                  <c:v>0</c:v>
                </c:pt>
                <c:pt idx="30">
                  <c:v>0</c:v>
                </c:pt>
                <c:pt idx="31">
                  <c:v>0</c:v>
                </c:pt>
                <c:pt idx="32">
                  <c:v>0</c:v>
                </c:pt>
                <c:pt idx="33">
                  <c:v>20</c:v>
                </c:pt>
                <c:pt idx="34">
                  <c:v>26.646001239925603</c:v>
                </c:pt>
                <c:pt idx="35">
                  <c:v>1.7475728155339807</c:v>
                </c:pt>
              </c:numCache>
            </c:numRef>
          </c:yVal>
          <c:smooth val="0"/>
        </c:ser>
        <c:ser>
          <c:idx val="2"/>
          <c:order val="2"/>
          <c:tx>
            <c:v>EMR</c:v>
          </c:tx>
          <c:spPr>
            <a:ln w="28575">
              <a:noFill/>
            </a:ln>
            <a:effectLst>
              <a:glow>
                <a:schemeClr val="accent1"/>
              </a:glow>
            </a:effectLst>
          </c:spPr>
          <c:marker>
            <c:symbol val="diamond"/>
            <c:size val="8"/>
            <c:spPr>
              <a:ln>
                <a:solidFill>
                  <a:schemeClr val="tx1">
                    <a:alpha val="49000"/>
                  </a:schemeClr>
                </a:solidFill>
              </a:ln>
              <a:effectLst>
                <a:glow>
                  <a:schemeClr val="accent1"/>
                </a:glow>
              </a:effectLst>
            </c:spPr>
          </c:marker>
          <c:xVal>
            <c:numRef>
              <c:f>'11. Actual DD vs HDI'!$C$84:$C$104</c:f>
              <c:numCache>
                <c:formatCode>0.000</c:formatCode>
                <c:ptCount val="21"/>
                <c:pt idx="0">
                  <c:v>0.46500000000000002</c:v>
                </c:pt>
                <c:pt idx="1">
                  <c:v>0.82399999999999995</c:v>
                </c:pt>
                <c:pt idx="2">
                  <c:v>0.47</c:v>
                </c:pt>
                <c:pt idx="3">
                  <c:v>0.69</c:v>
                </c:pt>
                <c:pt idx="4">
                  <c:v>0.76600000000000001</c:v>
                </c:pt>
                <c:pt idx="5">
                  <c:v>0.65400000000000003</c:v>
                </c:pt>
                <c:pt idx="6">
                  <c:v>0.748</c:v>
                </c:pt>
                <c:pt idx="7">
                  <c:v>0.81599999999999995</c:v>
                </c:pt>
                <c:pt idx="8">
                  <c:v>0.76900000000000002</c:v>
                </c:pt>
                <c:pt idx="9">
                  <c:v>0.72399999999999998</c:v>
                </c:pt>
                <c:pt idx="10">
                  <c:v>0.628</c:v>
                </c:pt>
                <c:pt idx="11">
                  <c:v>0.79300000000000004</c:v>
                </c:pt>
                <c:pt idx="12">
                  <c:v>0.53800000000000003</c:v>
                </c:pt>
                <c:pt idx="13">
                  <c:v>0.85</c:v>
                </c:pt>
                <c:pt idx="14">
                  <c:v>0.83699999999999997</c:v>
                </c:pt>
                <c:pt idx="15">
                  <c:v>0.46700000000000003</c:v>
                </c:pt>
                <c:pt idx="16">
                  <c:v>0.47899999999999998</c:v>
                </c:pt>
                <c:pt idx="17">
                  <c:v>0.59399999999999997</c:v>
                </c:pt>
                <c:pt idx="18">
                  <c:v>0.72099999999999997</c:v>
                </c:pt>
                <c:pt idx="19">
                  <c:v>0.83499999999999996</c:v>
                </c:pt>
                <c:pt idx="20">
                  <c:v>0.498</c:v>
                </c:pt>
              </c:numCache>
            </c:numRef>
          </c:xVal>
          <c:yVal>
            <c:numRef>
              <c:f>'11. Actual DD vs HDI'!$D$84:$D$104</c:f>
              <c:numCache>
                <c:formatCode>0.000</c:formatCode>
                <c:ptCount val="21"/>
                <c:pt idx="0">
                  <c:v>0</c:v>
                </c:pt>
                <c:pt idx="1">
                  <c:v>0</c:v>
                </c:pt>
                <c:pt idx="2">
                  <c:v>0</c:v>
                </c:pt>
                <c:pt idx="3">
                  <c:v>0</c:v>
                </c:pt>
                <c:pt idx="4">
                  <c:v>8.3949044585987256</c:v>
                </c:pt>
                <c:pt idx="5">
                  <c:v>0</c:v>
                </c:pt>
                <c:pt idx="6">
                  <c:v>0</c:v>
                </c:pt>
                <c:pt idx="7">
                  <c:v>6.8571428571428568</c:v>
                </c:pt>
                <c:pt idx="8">
                  <c:v>5</c:v>
                </c:pt>
                <c:pt idx="9">
                  <c:v>0</c:v>
                </c:pt>
                <c:pt idx="10">
                  <c:v>0.11940298507462686</c:v>
                </c:pt>
                <c:pt idx="11">
                  <c:v>0</c:v>
                </c:pt>
                <c:pt idx="12">
                  <c:v>0</c:v>
                </c:pt>
                <c:pt idx="13">
                  <c:v>3.4782608695652177</c:v>
                </c:pt>
                <c:pt idx="14">
                  <c:v>3.435374149659864</c:v>
                </c:pt>
                <c:pt idx="15">
                  <c:v>0</c:v>
                </c:pt>
                <c:pt idx="16">
                  <c:v>0</c:v>
                </c:pt>
                <c:pt idx="17">
                  <c:v>0</c:v>
                </c:pt>
                <c:pt idx="18">
                  <c:v>0.81081081081081086</c:v>
                </c:pt>
                <c:pt idx="19">
                  <c:v>0</c:v>
                </c:pt>
                <c:pt idx="20">
                  <c:v>0</c:v>
                </c:pt>
              </c:numCache>
            </c:numRef>
          </c:yVal>
          <c:smooth val="0"/>
        </c:ser>
        <c:ser>
          <c:idx val="3"/>
          <c:order val="3"/>
          <c:tx>
            <c:v>EUR</c:v>
          </c:tx>
          <c:spPr>
            <a:ln w="28575">
              <a:noFill/>
            </a:ln>
          </c:spPr>
          <c:marker>
            <c:symbol val="circle"/>
            <c:size val="8"/>
            <c:spPr>
              <a:gradFill>
                <a:gsLst>
                  <a:gs pos="64000">
                    <a:srgbClr val="0000CC"/>
                  </a:gs>
                  <a:gs pos="100000">
                    <a:schemeClr val="accent1">
                      <a:tint val="44500"/>
                      <a:satMod val="160000"/>
                    </a:schemeClr>
                  </a:gs>
                  <a:gs pos="100000">
                    <a:schemeClr val="accent1">
                      <a:tint val="23500"/>
                      <a:satMod val="160000"/>
                    </a:schemeClr>
                  </a:gs>
                </a:gsLst>
                <a:lin ang="5400000" scaled="0"/>
              </a:gradFill>
            </c:spPr>
          </c:marker>
          <c:xVal>
            <c:numRef>
              <c:f>'11. Actual DD vs HDI'!$C$105:$C$157</c:f>
              <c:numCache>
                <c:formatCode>0.000</c:formatCode>
                <c:ptCount val="53"/>
                <c:pt idx="0">
                  <c:v>0.73299999999999998</c:v>
                </c:pt>
                <c:pt idx="1">
                  <c:v>0.84499999999999997</c:v>
                </c:pt>
                <c:pt idx="2">
                  <c:v>0.73299999999999998</c:v>
                </c:pt>
                <c:pt idx="3">
                  <c:v>0.88500000000000001</c:v>
                </c:pt>
                <c:pt idx="4">
                  <c:v>0.751</c:v>
                </c:pt>
                <c:pt idx="5">
                  <c:v>0.79800000000000004</c:v>
                </c:pt>
                <c:pt idx="6">
                  <c:v>0.89</c:v>
                </c:pt>
                <c:pt idx="7">
                  <c:v>0.73299999999999998</c:v>
                </c:pt>
                <c:pt idx="8">
                  <c:v>0.78200000000000003</c:v>
                </c:pt>
                <c:pt idx="9">
                  <c:v>0.81799999999999995</c:v>
                </c:pt>
                <c:pt idx="10">
                  <c:v>0.85</c:v>
                </c:pt>
                <c:pt idx="11">
                  <c:v>0.87</c:v>
                </c:pt>
                <c:pt idx="12">
                  <c:v>0.92300000000000004</c:v>
                </c:pt>
                <c:pt idx="13">
                  <c:v>0.86099999999999999</c:v>
                </c:pt>
                <c:pt idx="14">
                  <c:v>0.88300000000000001</c:v>
                </c:pt>
                <c:pt idx="15">
                  <c:v>0.88800000000000001</c:v>
                </c:pt>
                <c:pt idx="16">
                  <c:v>0.754</c:v>
                </c:pt>
                <c:pt idx="17">
                  <c:v>0.91600000000000004</c:v>
                </c:pt>
                <c:pt idx="18">
                  <c:v>0.86499999999999999</c:v>
                </c:pt>
                <c:pt idx="19">
                  <c:v>0.82799999999999996</c:v>
                </c:pt>
                <c:pt idx="20">
                  <c:v>0.89900000000000002</c:v>
                </c:pt>
                <c:pt idx="21">
                  <c:v>0.91600000000000004</c:v>
                </c:pt>
                <c:pt idx="22">
                  <c:v>0.89400000000000002</c:v>
                </c:pt>
                <c:pt idx="23">
                  <c:v>0.873</c:v>
                </c:pt>
                <c:pt idx="24">
                  <c:v>0.78800000000000003</c:v>
                </c:pt>
                <c:pt idx="25">
                  <c:v>0.65500000000000003</c:v>
                </c:pt>
                <c:pt idx="26">
                  <c:v>0.81899999999999995</c:v>
                </c:pt>
                <c:pt idx="27">
                  <c:v>0.83899999999999997</c:v>
                </c:pt>
                <c:pt idx="28">
                  <c:v>0.89200000000000002</c:v>
                </c:pt>
                <c:pt idx="29">
                  <c:v>0.83899999999999997</c:v>
                </c:pt>
                <c:pt idx="31">
                  <c:v>0.80200000000000005</c:v>
                </c:pt>
                <c:pt idx="32">
                  <c:v>0.92200000000000004</c:v>
                </c:pt>
                <c:pt idx="33">
                  <c:v>0.94399999999999995</c:v>
                </c:pt>
                <c:pt idx="34">
                  <c:v>0.84299999999999997</c:v>
                </c:pt>
                <c:pt idx="35">
                  <c:v>0.83</c:v>
                </c:pt>
                <c:pt idx="36">
                  <c:v>0.69299999999999995</c:v>
                </c:pt>
                <c:pt idx="37">
                  <c:v>0.79300000000000004</c:v>
                </c:pt>
                <c:pt idx="38">
                  <c:v>0.79800000000000004</c:v>
                </c:pt>
                <c:pt idx="40">
                  <c:v>0.77100000000000002</c:v>
                </c:pt>
                <c:pt idx="41">
                  <c:v>0.84399999999999997</c:v>
                </c:pt>
                <c:pt idx="42">
                  <c:v>0.88</c:v>
                </c:pt>
                <c:pt idx="43">
                  <c:v>0.876</c:v>
                </c:pt>
                <c:pt idx="44">
                  <c:v>0.90700000000000003</c:v>
                </c:pt>
                <c:pt idx="45">
                  <c:v>0.93</c:v>
                </c:pt>
                <c:pt idx="46">
                  <c:v>0.624</c:v>
                </c:pt>
                <c:pt idx="47">
                  <c:v>0.747</c:v>
                </c:pt>
                <c:pt idx="48">
                  <c:v>0.76100000000000001</c:v>
                </c:pt>
                <c:pt idx="49">
                  <c:v>0.68799999999999994</c:v>
                </c:pt>
                <c:pt idx="50">
                  <c:v>0.90700000000000003</c:v>
                </c:pt>
                <c:pt idx="51">
                  <c:v>0.747</c:v>
                </c:pt>
                <c:pt idx="52">
                  <c:v>0.67500000000000004</c:v>
                </c:pt>
              </c:numCache>
            </c:numRef>
          </c:xVal>
          <c:yVal>
            <c:numRef>
              <c:f>'11. Actual DD vs HDI'!$D$105:$D$157</c:f>
              <c:numCache>
                <c:formatCode>0.000</c:formatCode>
                <c:ptCount val="53"/>
                <c:pt idx="0">
                  <c:v>0</c:v>
                </c:pt>
                <c:pt idx="1">
                  <c:v>0</c:v>
                </c:pt>
                <c:pt idx="2">
                  <c:v>0</c:v>
                </c:pt>
                <c:pt idx="3">
                  <c:v>24.941176470588236</c:v>
                </c:pt>
                <c:pt idx="4">
                  <c:v>0</c:v>
                </c:pt>
                <c:pt idx="5">
                  <c:v>17.741935483870968</c:v>
                </c:pt>
                <c:pt idx="6">
                  <c:v>26.936936936936938</c:v>
                </c:pt>
                <c:pt idx="7">
                  <c:v>1.0526315789473684</c:v>
                </c:pt>
                <c:pt idx="8">
                  <c:v>5.2777777777777777</c:v>
                </c:pt>
                <c:pt idx="9">
                  <c:v>35.116279069767444</c:v>
                </c:pt>
                <c:pt idx="10">
                  <c:v>4.166666666666667</c:v>
                </c:pt>
                <c:pt idx="11">
                  <c:v>24.392523364485982</c:v>
                </c:pt>
                <c:pt idx="12">
                  <c:v>14.285714285714286</c:v>
                </c:pt>
                <c:pt idx="13">
                  <c:v>17.692307692307693</c:v>
                </c:pt>
                <c:pt idx="14">
                  <c:v>22.407407407407405</c:v>
                </c:pt>
                <c:pt idx="15">
                  <c:v>25.928792569659446</c:v>
                </c:pt>
                <c:pt idx="16">
                  <c:v>0</c:v>
                </c:pt>
                <c:pt idx="17">
                  <c:v>10.447400241837968</c:v>
                </c:pt>
                <c:pt idx="18">
                  <c:v>4.5045045045045047</c:v>
                </c:pt>
                <c:pt idx="19">
                  <c:v>20.505050505050505</c:v>
                </c:pt>
                <c:pt idx="20">
                  <c:v>10</c:v>
                </c:pt>
                <c:pt idx="21">
                  <c:v>13.404255319148936</c:v>
                </c:pt>
                <c:pt idx="22">
                  <c:v>8.0769230769230766</c:v>
                </c:pt>
                <c:pt idx="23">
                  <c:v>22.651391162029459</c:v>
                </c:pt>
                <c:pt idx="24">
                  <c:v>0.60240963855421681</c:v>
                </c:pt>
                <c:pt idx="25">
                  <c:v>0</c:v>
                </c:pt>
                <c:pt idx="26">
                  <c:v>14.5</c:v>
                </c:pt>
                <c:pt idx="27">
                  <c:v>10.333333333333334</c:v>
                </c:pt>
                <c:pt idx="28">
                  <c:v>8</c:v>
                </c:pt>
                <c:pt idx="29">
                  <c:v>30</c:v>
                </c:pt>
                <c:pt idx="30">
                  <c:v>0</c:v>
                </c:pt>
                <c:pt idx="31">
                  <c:v>11.666666666666668</c:v>
                </c:pt>
                <c:pt idx="32">
                  <c:v>16.785714285714285</c:v>
                </c:pt>
                <c:pt idx="33">
                  <c:v>22.745098039215687</c:v>
                </c:pt>
                <c:pt idx="34">
                  <c:v>15.549738219895287</c:v>
                </c:pt>
                <c:pt idx="35">
                  <c:v>27.264150943396228</c:v>
                </c:pt>
                <c:pt idx="36">
                  <c:v>3.1428571428571428</c:v>
                </c:pt>
                <c:pt idx="37">
                  <c:v>6.3888888888888884</c:v>
                </c:pt>
                <c:pt idx="38">
                  <c:v>3.263157894736842</c:v>
                </c:pt>
                <c:pt idx="39">
                  <c:v>0</c:v>
                </c:pt>
                <c:pt idx="40">
                  <c:v>4.3157894736842106</c:v>
                </c:pt>
                <c:pt idx="41">
                  <c:v>11.636363636363637</c:v>
                </c:pt>
                <c:pt idx="42">
                  <c:v>20.952380952380953</c:v>
                </c:pt>
                <c:pt idx="43">
                  <c:v>35.711252653927815</c:v>
                </c:pt>
                <c:pt idx="44">
                  <c:v>17.291666666666668</c:v>
                </c:pt>
                <c:pt idx="45">
                  <c:v>14.26829268292683</c:v>
                </c:pt>
                <c:pt idx="46">
                  <c:v>0</c:v>
                </c:pt>
                <c:pt idx="47">
                  <c:v>4.7619047619047619</c:v>
                </c:pt>
                <c:pt idx="48">
                  <c:v>5.369393139841689</c:v>
                </c:pt>
                <c:pt idx="49">
                  <c:v>0</c:v>
                </c:pt>
                <c:pt idx="50">
                  <c:v>20.614173228346456</c:v>
                </c:pt>
                <c:pt idx="51">
                  <c:v>0</c:v>
                </c:pt>
                <c:pt idx="52">
                  <c:v>0</c:v>
                </c:pt>
              </c:numCache>
            </c:numRef>
          </c:yVal>
          <c:smooth val="0"/>
        </c:ser>
        <c:ser>
          <c:idx val="4"/>
          <c:order val="4"/>
          <c:tx>
            <c:v>SEAR</c:v>
          </c:tx>
          <c:spPr>
            <a:ln w="28575">
              <a:noFill/>
            </a:ln>
          </c:spPr>
          <c:marker>
            <c:symbol val="diamond"/>
            <c:size val="7"/>
            <c:spPr>
              <a:ln>
                <a:solidFill>
                  <a:schemeClr val="tx1">
                    <a:alpha val="77000"/>
                  </a:schemeClr>
                </a:solidFill>
              </a:ln>
            </c:spPr>
          </c:marker>
          <c:xVal>
            <c:numRef>
              <c:f>'11. Actual DD vs HDI'!$C$158:$C$168</c:f>
              <c:numCache>
                <c:formatCode>0.000</c:formatCode>
                <c:ptCount val="11"/>
                <c:pt idx="0">
                  <c:v>0.56999999999999995</c:v>
                </c:pt>
                <c:pt idx="1">
                  <c:v>0.60499999999999998</c:v>
                </c:pt>
                <c:pt idx="3">
                  <c:v>0.60899999999999999</c:v>
                </c:pt>
                <c:pt idx="4">
                  <c:v>0.68400000000000005</c:v>
                </c:pt>
                <c:pt idx="5">
                  <c:v>0.70599999999999996</c:v>
                </c:pt>
                <c:pt idx="6">
                  <c:v>0.53600000000000003</c:v>
                </c:pt>
                <c:pt idx="7">
                  <c:v>0.54800000000000004</c:v>
                </c:pt>
                <c:pt idx="8">
                  <c:v>0.75700000000000001</c:v>
                </c:pt>
                <c:pt idx="9">
                  <c:v>0.72599999999999998</c:v>
                </c:pt>
                <c:pt idx="10">
                  <c:v>0.59499999999999997</c:v>
                </c:pt>
              </c:numCache>
            </c:numRef>
          </c:xVal>
          <c:yVal>
            <c:numRef>
              <c:f>'11. Actual DD vs HDI'!$D$158:$D$168</c:f>
              <c:numCache>
                <c:formatCode>0.000</c:formatCode>
                <c:ptCount val="11"/>
                <c:pt idx="0">
                  <c:v>0</c:v>
                </c:pt>
                <c:pt idx="1">
                  <c:v>0</c:v>
                </c:pt>
                <c:pt idx="2">
                  <c:v>0</c:v>
                </c:pt>
                <c:pt idx="3">
                  <c:v>0</c:v>
                </c:pt>
                <c:pt idx="4">
                  <c:v>0</c:v>
                </c:pt>
                <c:pt idx="5">
                  <c:v>0</c:v>
                </c:pt>
                <c:pt idx="6">
                  <c:v>0</c:v>
                </c:pt>
                <c:pt idx="7">
                  <c:v>0</c:v>
                </c:pt>
                <c:pt idx="8">
                  <c:v>0</c:v>
                </c:pt>
                <c:pt idx="9">
                  <c:v>2.7976190476190474</c:v>
                </c:pt>
                <c:pt idx="10">
                  <c:v>0</c:v>
                </c:pt>
              </c:numCache>
            </c:numRef>
          </c:yVal>
          <c:smooth val="0"/>
        </c:ser>
        <c:ser>
          <c:idx val="5"/>
          <c:order val="5"/>
          <c:tx>
            <c:v>WPR</c:v>
          </c:tx>
          <c:spPr>
            <a:ln w="28575">
              <a:noFill/>
            </a:ln>
          </c:spPr>
          <c:marker>
            <c:symbol val="square"/>
            <c:size val="7"/>
            <c:spPr>
              <a:solidFill>
                <a:srgbClr val="FFFFCC"/>
              </a:solidFill>
              <a:ln>
                <a:solidFill>
                  <a:schemeClr val="tx1">
                    <a:alpha val="38000"/>
                  </a:schemeClr>
                </a:solidFill>
              </a:ln>
            </c:spPr>
          </c:marker>
          <c:xVal>
            <c:numRef>
              <c:f>'11. Actual DD vs HDI'!$C$169:$C$195</c:f>
              <c:numCache>
                <c:formatCode>0.000</c:formatCode>
                <c:ptCount val="27"/>
                <c:pt idx="0">
                  <c:v>0.93500000000000005</c:v>
                </c:pt>
                <c:pt idx="1">
                  <c:v>0.85599999999999998</c:v>
                </c:pt>
                <c:pt idx="2">
                  <c:v>0.55500000000000005</c:v>
                </c:pt>
                <c:pt idx="3">
                  <c:v>0.72699999999999998</c:v>
                </c:pt>
                <c:pt idx="5">
                  <c:v>0.72699999999999998</c:v>
                </c:pt>
                <c:pt idx="6">
                  <c:v>0.89100000000000001</c:v>
                </c:pt>
                <c:pt idx="7">
                  <c:v>0.59</c:v>
                </c:pt>
                <c:pt idx="8">
                  <c:v>0.57499999999999996</c:v>
                </c:pt>
                <c:pt idx="9">
                  <c:v>0.77900000000000003</c:v>
                </c:pt>
                <c:pt idx="11">
                  <c:v>0.64</c:v>
                </c:pt>
                <c:pt idx="12">
                  <c:v>0.72699999999999998</c:v>
                </c:pt>
                <c:pt idx="14">
                  <c:v>0.91300000000000003</c:v>
                </c:pt>
                <c:pt idx="16">
                  <c:v>0.78</c:v>
                </c:pt>
                <c:pt idx="17">
                  <c:v>0.505</c:v>
                </c:pt>
                <c:pt idx="18">
                  <c:v>0.66800000000000004</c:v>
                </c:pt>
                <c:pt idx="19">
                  <c:v>0.89800000000000002</c:v>
                </c:pt>
                <c:pt idx="20">
                  <c:v>0.70199999999999996</c:v>
                </c:pt>
                <c:pt idx="21">
                  <c:v>0.91200000000000003</c:v>
                </c:pt>
                <c:pt idx="22">
                  <c:v>0.50600000000000001</c:v>
                </c:pt>
                <c:pt idx="23">
                  <c:v>0.71699999999999997</c:v>
                </c:pt>
                <c:pt idx="25">
                  <c:v>0.59399999999999997</c:v>
                </c:pt>
                <c:pt idx="26">
                  <c:v>0.66600000000000004</c:v>
                </c:pt>
              </c:numCache>
            </c:numRef>
          </c:xVal>
          <c:yVal>
            <c:numRef>
              <c:f>'11. Actual DD vs HDI'!$D$169:$D$195</c:f>
              <c:numCache>
                <c:formatCode>0.000</c:formatCode>
                <c:ptCount val="27"/>
                <c:pt idx="0">
                  <c:v>16.01694915254237</c:v>
                </c:pt>
                <c:pt idx="1">
                  <c:v>0</c:v>
                </c:pt>
                <c:pt idx="2">
                  <c:v>0</c:v>
                </c:pt>
                <c:pt idx="3">
                  <c:v>0</c:v>
                </c:pt>
                <c:pt idx="4">
                  <c:v>0</c:v>
                </c:pt>
                <c:pt idx="5">
                  <c:v>0</c:v>
                </c:pt>
                <c:pt idx="6">
                  <c:v>0.60629921259842523</c:v>
                </c:pt>
                <c:pt idx="7">
                  <c:v>0</c:v>
                </c:pt>
                <c:pt idx="8">
                  <c:v>0</c:v>
                </c:pt>
                <c:pt idx="9">
                  <c:v>0.72847682119205304</c:v>
                </c:pt>
                <c:pt idx="11">
                  <c:v>0</c:v>
                </c:pt>
                <c:pt idx="12">
                  <c:v>0</c:v>
                </c:pt>
                <c:pt idx="13">
                  <c:v>0</c:v>
                </c:pt>
                <c:pt idx="14">
                  <c:v>10</c:v>
                </c:pt>
                <c:pt idx="16">
                  <c:v>0</c:v>
                </c:pt>
                <c:pt idx="17">
                  <c:v>0</c:v>
                </c:pt>
                <c:pt idx="18">
                  <c:v>0</c:v>
                </c:pt>
                <c:pt idx="19">
                  <c:v>9.0101010101010104</c:v>
                </c:pt>
                <c:pt idx="20">
                  <c:v>0</c:v>
                </c:pt>
                <c:pt idx="21">
                  <c:v>2.9090909090909092</c:v>
                </c:pt>
                <c:pt idx="22">
                  <c:v>0</c:v>
                </c:pt>
                <c:pt idx="23">
                  <c:v>0</c:v>
                </c:pt>
                <c:pt idx="25">
                  <c:v>0</c:v>
                </c:pt>
                <c:pt idx="26">
                  <c:v>0.18378378378378379</c:v>
                </c:pt>
              </c:numCache>
            </c:numRef>
          </c:yVal>
          <c:smooth val="0"/>
        </c:ser>
        <c:dLbls>
          <c:showLegendKey val="0"/>
          <c:showVal val="0"/>
          <c:showCatName val="0"/>
          <c:showSerName val="0"/>
          <c:showPercent val="0"/>
          <c:showBubbleSize val="0"/>
        </c:dLbls>
        <c:axId val="115073408"/>
        <c:axId val="115075328"/>
      </c:scatterChart>
      <c:valAx>
        <c:axId val="115073408"/>
        <c:scaling>
          <c:orientation val="minMax"/>
          <c:min val="0.60000000000000009"/>
        </c:scaling>
        <c:delete val="0"/>
        <c:axPos val="b"/>
        <c:numFmt formatCode="0.0" sourceLinked="0"/>
        <c:majorTickMark val="out"/>
        <c:minorTickMark val="none"/>
        <c:tickLblPos val="nextTo"/>
        <c:txPr>
          <a:bodyPr rot="0" vert="horz"/>
          <a:lstStyle/>
          <a:p>
            <a:pPr>
              <a:defRPr sz="1500" b="0" i="0" u="none" strike="noStrike" baseline="0">
                <a:solidFill>
                  <a:srgbClr val="000000"/>
                </a:solidFill>
                <a:latin typeface="Calibri"/>
                <a:ea typeface="Calibri"/>
                <a:cs typeface="Calibri"/>
              </a:defRPr>
            </a:pPr>
            <a:endParaRPr lang="es-ES"/>
          </a:p>
        </c:txPr>
        <c:crossAx val="115075328"/>
        <c:crosses val="autoZero"/>
        <c:crossBetween val="midCat"/>
        <c:majorUnit val="0.1"/>
      </c:valAx>
      <c:valAx>
        <c:axId val="115075328"/>
        <c:scaling>
          <c:orientation val="minMax"/>
        </c:scaling>
        <c:delete val="0"/>
        <c:axPos val="l"/>
        <c:majorGridlines/>
        <c:numFmt formatCode="0" sourceLinked="0"/>
        <c:majorTickMark val="out"/>
        <c:minorTickMark val="none"/>
        <c:tickLblPos val="nextTo"/>
        <c:txPr>
          <a:bodyPr/>
          <a:lstStyle/>
          <a:p>
            <a:pPr>
              <a:defRPr sz="1500" baseline="0"/>
            </a:pPr>
            <a:endParaRPr lang="es-ES"/>
          </a:p>
        </c:txPr>
        <c:crossAx val="115073408"/>
        <c:crossesAt val="0"/>
        <c:crossBetween val="midCat"/>
      </c:valAx>
    </c:plotArea>
    <c:legend>
      <c:legendPos val="r"/>
      <c:layout>
        <c:manualLayout>
          <c:xMode val="edge"/>
          <c:yMode val="edge"/>
          <c:x val="0.20299126744670937"/>
          <c:y val="2.7625625009164358E-2"/>
          <c:w val="0.61320810950033111"/>
          <c:h val="7.0757244729883623E-2"/>
        </c:manualLayout>
      </c:layout>
      <c:overlay val="0"/>
      <c:spPr>
        <a:ln>
          <a:solidFill>
            <a:schemeClr val="tx1"/>
          </a:solidFill>
        </a:ln>
      </c:spPr>
      <c:txPr>
        <a:bodyPr/>
        <a:lstStyle/>
        <a:p>
          <a:pPr>
            <a:defRPr sz="1400" b="1"/>
          </a:pPr>
          <a:endParaRPr lang="es-E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0.46899</cdr:x>
      <cdr:y>0.70767</cdr:y>
    </cdr:from>
    <cdr:to>
      <cdr:x>0.86742</cdr:x>
      <cdr:y>0.76135</cdr:y>
    </cdr:to>
    <cdr:sp macro="" textlink="">
      <cdr:nvSpPr>
        <cdr:cNvPr id="2" name="Text Box 7"/>
        <cdr:cNvSpPr txBox="1">
          <a:spLocks xmlns:a="http://schemas.openxmlformats.org/drawingml/2006/main" noChangeArrowheads="1"/>
        </cdr:cNvSpPr>
      </cdr:nvSpPr>
      <cdr:spPr bwMode="auto">
        <a:xfrm xmlns:a="http://schemas.openxmlformats.org/drawingml/2006/main" flipH="1">
          <a:off x="4355976" y="4057243"/>
          <a:ext cx="3700612" cy="307744"/>
        </a:xfrm>
        <a:prstGeom xmlns:a="http://schemas.openxmlformats.org/drawingml/2006/main" prst="rect">
          <a:avLst/>
        </a:prstGeom>
        <a:solidFill xmlns:a="http://schemas.openxmlformats.org/drawingml/2006/main">
          <a:schemeClr val="bg1"/>
        </a:solidFill>
        <a:ln xmlns:a="http://schemas.openxmlformats.org/drawingml/2006/main">
          <a:noFill/>
        </a:ln>
        <a:extLst xmlns:a="http://schemas.openxmlformats.org/drawingml/2006/main">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wrap="square" lIns="91408" tIns="45704" rIns="91408" bIns="45704">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2014</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cdr:txBody>
    </cdr:sp>
  </cdr:relSizeAnchor>
  <cdr:relSizeAnchor xmlns:cdr="http://schemas.openxmlformats.org/drawingml/2006/chartDrawing">
    <cdr:from>
      <cdr:x>0.33861</cdr:x>
      <cdr:y>0.62799</cdr:y>
    </cdr:from>
    <cdr:to>
      <cdr:x>0.99597</cdr:x>
      <cdr:y>0.71925</cdr:y>
    </cdr:to>
    <cdr:sp macro="" textlink="">
      <cdr:nvSpPr>
        <cdr:cNvPr id="3" name="Rectangle 9"/>
        <cdr:cNvSpPr>
          <a:spLocks xmlns:a="http://schemas.openxmlformats.org/drawingml/2006/main" noChangeArrowheads="1"/>
        </cdr:cNvSpPr>
      </cdr:nvSpPr>
      <cdr:spPr bwMode="auto">
        <a:xfrm xmlns:a="http://schemas.openxmlformats.org/drawingml/2006/main">
          <a:off x="3059832" y="3600400"/>
          <a:ext cx="5940216" cy="523220"/>
        </a:xfrm>
        <a:prstGeom xmlns:a="http://schemas.openxmlformats.org/drawingml/2006/main" prst="rect">
          <a:avLst/>
        </a:prstGeom>
        <a:noFill xmlns:a="http://schemas.openxmlformats.org/drawingml/2006/main"/>
        <a:ln xmlns:a="http://schemas.openxmlformats.org/drawingml/2006/main" w="9525">
          <a:noFill/>
          <a:miter lim="800000"/>
          <a:headEnd/>
          <a:tailEnd/>
        </a:ln>
        <a:effectLst xmlns:a="http://schemas.openxmlformats.org/drawingml/2006/main">
          <a:outerShdw dist="17961" dir="2700000" algn="ctr" rotWithShape="0">
            <a:srgbClr val="96CCEE"/>
          </a:outerShdw>
        </a:effectLst>
        <a:extLst xmlns:a="http://schemas.openxmlformats.org/drawingml/2006/main">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000000"/>
              </a:solidFill>
              <a:miter lim="800000"/>
              <a:headEnd/>
              <a:tailEnd/>
            </a14:hiddenLine>
          </a:ext>
        </a:extLst>
      </cdr:spPr>
      <cdr:txBody>
        <a:bodyPr xmlns:a="http://schemas.openxmlformats.org/drawingml/2006/main" lIns="0" tIns="0" rIns="0" bIns="0" anchor="ct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GB" sz="1800" dirty="0">
              <a:latin typeface="Calibri" pitchFamily="34" charset="0"/>
              <a:cs typeface="Calibri" pitchFamily="34" charset="0"/>
            </a:rPr>
            <a:t>Donation from deceased persons (pmp)</a:t>
          </a:r>
          <a:endParaRPr lang="en-US" sz="1800" dirty="0">
            <a:latin typeface="Calibri" pitchFamily="34" charset="0"/>
            <a:cs typeface="Calibri"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0.71949</cdr:x>
      <cdr:y>0.14865</cdr:y>
    </cdr:from>
    <cdr:to>
      <cdr:x>0.79111</cdr:x>
      <cdr:y>0.2077</cdr:y>
    </cdr:to>
    <cdr:sp macro="" textlink="">
      <cdr:nvSpPr>
        <cdr:cNvPr id="2" name="1 CuadroTexto"/>
        <cdr:cNvSpPr txBox="1"/>
      </cdr:nvSpPr>
      <cdr:spPr>
        <a:xfrm xmlns:a="http://schemas.openxmlformats.org/drawingml/2006/main">
          <a:off x="6510515" y="774718"/>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_tradnl" sz="1400" dirty="0" smtClean="0"/>
            <a:t>Spain</a:t>
          </a:r>
          <a:endParaRPr lang="es-ES_tradnl" sz="1400" dirty="0"/>
        </a:p>
      </cdr:txBody>
    </cdr:sp>
  </cdr:relSizeAnchor>
  <cdr:relSizeAnchor xmlns:cdr="http://schemas.openxmlformats.org/drawingml/2006/chartDrawing">
    <cdr:from>
      <cdr:x>0.84284</cdr:x>
      <cdr:y>0.1658</cdr:y>
    </cdr:from>
    <cdr:to>
      <cdr:x>0.91446</cdr:x>
      <cdr:y>0.22486</cdr:y>
    </cdr:to>
    <cdr:sp macro="" textlink="">
      <cdr:nvSpPr>
        <cdr:cNvPr id="3" name="1 CuadroTexto"/>
        <cdr:cNvSpPr txBox="1"/>
      </cdr:nvSpPr>
      <cdr:spPr>
        <a:xfrm xmlns:a="http://schemas.openxmlformats.org/drawingml/2006/main">
          <a:off x="7626639" y="864131"/>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US</a:t>
          </a:r>
          <a:endParaRPr lang="es-ES_tradnl" sz="1400" dirty="0"/>
        </a:p>
      </cdr:txBody>
    </cdr:sp>
  </cdr:relSizeAnchor>
  <cdr:relSizeAnchor xmlns:cdr="http://schemas.openxmlformats.org/drawingml/2006/chartDrawing">
    <cdr:from>
      <cdr:x>0.87865</cdr:x>
      <cdr:y>0.17962</cdr:y>
    </cdr:from>
    <cdr:to>
      <cdr:x>0.97414</cdr:x>
      <cdr:y>0.23867</cdr:y>
    </cdr:to>
    <cdr:sp macro="" textlink="">
      <cdr:nvSpPr>
        <cdr:cNvPr id="4" name="1 CuadroTexto"/>
        <cdr:cNvSpPr txBox="1"/>
      </cdr:nvSpPr>
      <cdr:spPr>
        <a:xfrm xmlns:a="http://schemas.openxmlformats.org/drawingml/2006/main">
          <a:off x="7950675" y="936139"/>
          <a:ext cx="864096"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Norway</a:t>
          </a:r>
          <a:endParaRPr lang="es-ES_tradnl" sz="1400" dirty="0"/>
        </a:p>
      </cdr:txBody>
    </cdr:sp>
  </cdr:relSizeAnchor>
  <cdr:relSizeAnchor xmlns:cdr="http://schemas.openxmlformats.org/drawingml/2006/chartDrawing">
    <cdr:from>
      <cdr:x>0.67175</cdr:x>
      <cdr:y>0.22107</cdr:y>
    </cdr:from>
    <cdr:to>
      <cdr:x>0.74337</cdr:x>
      <cdr:y>0.28012</cdr:y>
    </cdr:to>
    <cdr:sp macro="" textlink="">
      <cdr:nvSpPr>
        <cdr:cNvPr id="5" name="1 CuadroTexto"/>
        <cdr:cNvSpPr txBox="1"/>
      </cdr:nvSpPr>
      <cdr:spPr>
        <a:xfrm xmlns:a="http://schemas.openxmlformats.org/drawingml/2006/main">
          <a:off x="6078467" y="1152163"/>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Malta</a:t>
          </a:r>
          <a:endParaRPr lang="es-ES_tradnl" sz="1400" dirty="0"/>
        </a:p>
      </cdr:txBody>
    </cdr:sp>
  </cdr:relSizeAnchor>
  <cdr:relSizeAnchor xmlns:cdr="http://schemas.openxmlformats.org/drawingml/2006/chartDrawing">
    <cdr:from>
      <cdr:x>0.60808</cdr:x>
      <cdr:y>0.34541</cdr:y>
    </cdr:from>
    <cdr:to>
      <cdr:x>0.72547</cdr:x>
      <cdr:y>0.40447</cdr:y>
    </cdr:to>
    <cdr:sp macro="" textlink="">
      <cdr:nvSpPr>
        <cdr:cNvPr id="6" name="1 CuadroTexto"/>
        <cdr:cNvSpPr txBox="1"/>
      </cdr:nvSpPr>
      <cdr:spPr>
        <a:xfrm xmlns:a="http://schemas.openxmlformats.org/drawingml/2006/main">
          <a:off x="5502403" y="1800235"/>
          <a:ext cx="106216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Uruguay</a:t>
          </a:r>
          <a:endParaRPr lang="es-ES_tradnl" sz="1400" dirty="0"/>
        </a:p>
      </cdr:txBody>
    </cdr:sp>
  </cdr:relSizeAnchor>
  <cdr:relSizeAnchor xmlns:cdr="http://schemas.openxmlformats.org/drawingml/2006/chartDrawing">
    <cdr:from>
      <cdr:x>0.89826</cdr:x>
      <cdr:y>0.40068</cdr:y>
    </cdr:from>
    <cdr:to>
      <cdr:x>0.99836</cdr:x>
      <cdr:y>0.45973</cdr:y>
    </cdr:to>
    <cdr:sp macro="" textlink="">
      <cdr:nvSpPr>
        <cdr:cNvPr id="7" name="1 CuadroTexto"/>
        <cdr:cNvSpPr txBox="1"/>
      </cdr:nvSpPr>
      <cdr:spPr>
        <a:xfrm xmlns:a="http://schemas.openxmlformats.org/drawingml/2006/main">
          <a:off x="8128096" y="2088267"/>
          <a:ext cx="905826"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Australia</a:t>
          </a:r>
          <a:endParaRPr lang="es-ES_tradnl" sz="1400" dirty="0"/>
        </a:p>
      </cdr:txBody>
    </cdr:sp>
  </cdr:relSizeAnchor>
  <cdr:relSizeAnchor xmlns:cdr="http://schemas.openxmlformats.org/drawingml/2006/chartDrawing">
    <cdr:from>
      <cdr:x>0.79111</cdr:x>
      <cdr:y>0.70464</cdr:y>
    </cdr:from>
    <cdr:to>
      <cdr:x>0.86273</cdr:x>
      <cdr:y>0.76369</cdr:y>
    </cdr:to>
    <cdr:sp macro="" textlink="">
      <cdr:nvSpPr>
        <cdr:cNvPr id="8" name="1 CuadroTexto"/>
        <cdr:cNvSpPr txBox="1"/>
      </cdr:nvSpPr>
      <cdr:spPr>
        <a:xfrm xmlns:a="http://schemas.openxmlformats.org/drawingml/2006/main">
          <a:off x="7158587" y="3672443"/>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Japan</a:t>
          </a:r>
          <a:endParaRPr lang="es-ES_tradnl" sz="1400" dirty="0"/>
        </a:p>
      </cdr:txBody>
    </cdr:sp>
  </cdr:relSizeAnchor>
  <cdr:relSizeAnchor xmlns:cdr="http://schemas.openxmlformats.org/drawingml/2006/chartDrawing">
    <cdr:from>
      <cdr:x>0.60481</cdr:x>
      <cdr:y>0.59644</cdr:y>
    </cdr:from>
    <cdr:to>
      <cdr:x>0.67643</cdr:x>
      <cdr:y>0.65549</cdr:y>
    </cdr:to>
    <cdr:sp macro="" textlink="">
      <cdr:nvSpPr>
        <cdr:cNvPr id="10" name="1 CuadroTexto"/>
        <cdr:cNvSpPr txBox="1"/>
      </cdr:nvSpPr>
      <cdr:spPr>
        <a:xfrm xmlns:a="http://schemas.openxmlformats.org/drawingml/2006/main">
          <a:off x="5472794" y="3108519"/>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_tradnl" sz="1400" dirty="0" smtClean="0"/>
            <a:t>C Rica</a:t>
          </a:r>
          <a:endParaRPr lang="es-ES_tradnl" sz="1400" dirty="0"/>
        </a:p>
      </cdr:txBody>
    </cdr:sp>
  </cdr:relSizeAnchor>
  <cdr:relSizeAnchor xmlns:cdr="http://schemas.openxmlformats.org/drawingml/2006/chartDrawing">
    <cdr:from>
      <cdr:x>0.28182</cdr:x>
      <cdr:y>0.11243</cdr:y>
    </cdr:from>
    <cdr:to>
      <cdr:x>0.28182</cdr:x>
      <cdr:y>0.93445</cdr:y>
    </cdr:to>
    <cdr:cxnSp macro="">
      <cdr:nvCxnSpPr>
        <cdr:cNvPr id="11" name="55 Conector recto"/>
        <cdr:cNvCxnSpPr/>
      </cdr:nvCxnSpPr>
      <cdr:spPr>
        <a:xfrm xmlns:a="http://schemas.openxmlformats.org/drawingml/2006/main" flipV="1">
          <a:off x="2550075" y="585971"/>
          <a:ext cx="0" cy="4284225"/>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0.12516</cdr:x>
      <cdr:y>0.80514</cdr:y>
    </cdr:from>
    <cdr:to>
      <cdr:x>0.19678</cdr:x>
      <cdr:y>0.8642</cdr:y>
    </cdr:to>
    <cdr:sp macro="" textlink="">
      <cdr:nvSpPr>
        <cdr:cNvPr id="13" name="1 CuadroTexto"/>
        <cdr:cNvSpPr txBox="1"/>
      </cdr:nvSpPr>
      <cdr:spPr>
        <a:xfrm xmlns:a="http://schemas.openxmlformats.org/drawingml/2006/main">
          <a:off x="1132527" y="4196244"/>
          <a:ext cx="648072"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_tradnl" sz="1400" dirty="0" smtClean="0"/>
            <a:t>Sudan</a:t>
          </a:r>
          <a:endParaRPr lang="es-ES_tradnl" sz="1400" dirty="0"/>
        </a:p>
      </cdr:txBody>
    </cdr:sp>
  </cdr:relSizeAnchor>
</c:userShapes>
</file>

<file path=ppt/drawings/drawing3.xml><?xml version="1.0" encoding="utf-8"?>
<c:userShapes xmlns:c="http://schemas.openxmlformats.org/drawingml/2006/chart">
  <cdr:relSizeAnchor xmlns:cdr="http://schemas.openxmlformats.org/drawingml/2006/chartDrawing">
    <cdr:from>
      <cdr:x>0.27239</cdr:x>
      <cdr:y>0.70968</cdr:y>
    </cdr:from>
    <cdr:to>
      <cdr:x>0.39094</cdr:x>
      <cdr:y>0.76747</cdr:y>
    </cdr:to>
    <cdr:sp macro="" textlink="">
      <cdr:nvSpPr>
        <cdr:cNvPr id="2" name="1 CuadroTexto"/>
        <cdr:cNvSpPr txBox="1"/>
      </cdr:nvSpPr>
      <cdr:spPr>
        <a:xfrm xmlns:a="http://schemas.openxmlformats.org/drawingml/2006/main">
          <a:off x="2316193" y="3779569"/>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Colombia</a:t>
          </a:r>
          <a:endParaRPr lang="es-ES_tradnl" sz="1400" dirty="0"/>
        </a:p>
      </cdr:txBody>
    </cdr:sp>
  </cdr:relSizeAnchor>
  <cdr:relSizeAnchor xmlns:cdr="http://schemas.openxmlformats.org/drawingml/2006/chartDrawing">
    <cdr:from>
      <cdr:x>0.8498</cdr:x>
      <cdr:y>0.35629</cdr:y>
    </cdr:from>
    <cdr:to>
      <cdr:x>0.96835</cdr:x>
      <cdr:y>0.41407</cdr:y>
    </cdr:to>
    <cdr:sp macro="" textlink="">
      <cdr:nvSpPr>
        <cdr:cNvPr id="3" name="1 CuadroTexto"/>
        <cdr:cNvSpPr txBox="1"/>
      </cdr:nvSpPr>
      <cdr:spPr>
        <a:xfrm xmlns:a="http://schemas.openxmlformats.org/drawingml/2006/main">
          <a:off x="7226101" y="1897494"/>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Norway</a:t>
          </a:r>
          <a:endParaRPr lang="es-ES_tradnl" sz="1400" dirty="0"/>
        </a:p>
      </cdr:txBody>
    </cdr:sp>
  </cdr:relSizeAnchor>
  <cdr:relSizeAnchor xmlns:cdr="http://schemas.openxmlformats.org/drawingml/2006/chartDrawing">
    <cdr:from>
      <cdr:x>0.65503</cdr:x>
      <cdr:y>0.12638</cdr:y>
    </cdr:from>
    <cdr:to>
      <cdr:x>0.77358</cdr:x>
      <cdr:y>0.18417</cdr:y>
    </cdr:to>
    <cdr:sp macro="" textlink="">
      <cdr:nvSpPr>
        <cdr:cNvPr id="4" name="1 CuadroTexto"/>
        <cdr:cNvSpPr txBox="1"/>
      </cdr:nvSpPr>
      <cdr:spPr>
        <a:xfrm xmlns:a="http://schemas.openxmlformats.org/drawingml/2006/main">
          <a:off x="5569917" y="673080"/>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Spain</a:t>
          </a:r>
          <a:endParaRPr lang="es-ES_tradnl" sz="1400" dirty="0"/>
        </a:p>
      </cdr:txBody>
    </cdr:sp>
  </cdr:relSizeAnchor>
  <cdr:relSizeAnchor xmlns:cdr="http://schemas.openxmlformats.org/drawingml/2006/chartDrawing">
    <cdr:from>
      <cdr:x>0.5786</cdr:x>
      <cdr:y>0.18396</cdr:y>
    </cdr:from>
    <cdr:to>
      <cdr:x>0.69715</cdr:x>
      <cdr:y>0.24175</cdr:y>
    </cdr:to>
    <cdr:sp macro="" textlink="">
      <cdr:nvSpPr>
        <cdr:cNvPr id="5" name="1 CuadroTexto"/>
        <cdr:cNvSpPr txBox="1"/>
      </cdr:nvSpPr>
      <cdr:spPr>
        <a:xfrm xmlns:a="http://schemas.openxmlformats.org/drawingml/2006/main">
          <a:off x="4920003" y="979715"/>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Malta</a:t>
          </a:r>
          <a:endParaRPr lang="es-ES_tradnl" sz="1400" dirty="0"/>
        </a:p>
      </cdr:txBody>
    </cdr:sp>
  </cdr:relSizeAnchor>
  <cdr:relSizeAnchor xmlns:cdr="http://schemas.openxmlformats.org/drawingml/2006/chartDrawing">
    <cdr:from>
      <cdr:x>0.47977</cdr:x>
      <cdr:y>0.27701</cdr:y>
    </cdr:from>
    <cdr:to>
      <cdr:x>0.59832</cdr:x>
      <cdr:y>0.3348</cdr:y>
    </cdr:to>
    <cdr:sp macro="" textlink="">
      <cdr:nvSpPr>
        <cdr:cNvPr id="6" name="1 CuadroTexto"/>
        <cdr:cNvSpPr txBox="1"/>
      </cdr:nvSpPr>
      <cdr:spPr>
        <a:xfrm xmlns:a="http://schemas.openxmlformats.org/drawingml/2006/main">
          <a:off x="4079661" y="1475313"/>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Portugal</a:t>
          </a:r>
          <a:endParaRPr lang="es-ES_tradnl" sz="1400" dirty="0"/>
        </a:p>
      </cdr:txBody>
    </cdr:sp>
  </cdr:relSizeAnchor>
  <cdr:relSizeAnchor xmlns:cdr="http://schemas.openxmlformats.org/drawingml/2006/chartDrawing">
    <cdr:from>
      <cdr:x>0.2909</cdr:x>
      <cdr:y>0.81784</cdr:y>
    </cdr:from>
    <cdr:to>
      <cdr:x>0.40945</cdr:x>
      <cdr:y>0.87563</cdr:y>
    </cdr:to>
    <cdr:sp macro="" textlink="">
      <cdr:nvSpPr>
        <cdr:cNvPr id="7" name="1 CuadroTexto"/>
        <cdr:cNvSpPr txBox="1"/>
      </cdr:nvSpPr>
      <cdr:spPr>
        <a:xfrm xmlns:a="http://schemas.openxmlformats.org/drawingml/2006/main">
          <a:off x="2473609" y="4355633"/>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ES" sz="1400" dirty="0" smtClean="0"/>
            <a:t>Thailand</a:t>
          </a:r>
          <a:endParaRPr lang="es-ES_tradnl" sz="1400" dirty="0"/>
        </a:p>
      </cdr:txBody>
    </cdr:sp>
  </cdr:relSizeAnchor>
  <cdr:relSizeAnchor xmlns:cdr="http://schemas.openxmlformats.org/drawingml/2006/chartDrawing">
    <cdr:from>
      <cdr:x>0.79052</cdr:x>
      <cdr:y>0.29054</cdr:y>
    </cdr:from>
    <cdr:to>
      <cdr:x>0.90907</cdr:x>
      <cdr:y>0.34832</cdr:y>
    </cdr:to>
    <cdr:sp macro="" textlink="">
      <cdr:nvSpPr>
        <cdr:cNvPr id="8" name="1 CuadroTexto"/>
        <cdr:cNvSpPr txBox="1"/>
      </cdr:nvSpPr>
      <cdr:spPr>
        <a:xfrm xmlns:a="http://schemas.openxmlformats.org/drawingml/2006/main">
          <a:off x="6722045" y="1547321"/>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400" dirty="0" smtClean="0"/>
            <a:t>US</a:t>
          </a:r>
          <a:endParaRPr lang="es-ES_tradnl" sz="1400" dirty="0"/>
        </a:p>
      </cdr:txBody>
    </cdr:sp>
  </cdr:relSizeAnchor>
  <cdr:relSizeAnchor xmlns:cdr="http://schemas.openxmlformats.org/drawingml/2006/chartDrawing">
    <cdr:from>
      <cdr:x>0.50089</cdr:x>
      <cdr:y>0.71741</cdr:y>
    </cdr:from>
    <cdr:to>
      <cdr:x>0.61944</cdr:x>
      <cdr:y>0.77519</cdr:y>
    </cdr:to>
    <cdr:sp macro="" textlink="">
      <cdr:nvSpPr>
        <cdr:cNvPr id="9" name="1 CuadroTexto"/>
        <cdr:cNvSpPr txBox="1"/>
      </cdr:nvSpPr>
      <cdr:spPr>
        <a:xfrm xmlns:a="http://schemas.openxmlformats.org/drawingml/2006/main">
          <a:off x="4259246" y="3820735"/>
          <a:ext cx="1008076" cy="3077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1400" dirty="0" smtClean="0"/>
            <a:t>Kuwait</a:t>
          </a:r>
          <a:endParaRPr lang="es-ES_tradnl" sz="14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_tradnl"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6E0DFA-72A3-4267-806F-0F52ED7FA749}" type="datetimeFigureOut">
              <a:rPr lang="es-ES_tradnl" smtClean="0"/>
              <a:t>01/08/2016</a:t>
            </a:fld>
            <a:endParaRPr lang="es-ES_tradnl"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_tradnl"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_tradnl"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47F4E-88B4-4B14-B36D-1BCF2F4FDA71}" type="slidenum">
              <a:rPr lang="es-ES_tradnl" smtClean="0"/>
              <a:t>‹Nº›</a:t>
            </a:fld>
            <a:endParaRPr lang="es-ES_tradnl" dirty="0"/>
          </a:p>
        </p:txBody>
      </p:sp>
    </p:spTree>
    <p:extLst>
      <p:ext uri="{BB962C8B-B14F-4D97-AF65-F5344CB8AC3E}">
        <p14:creationId xmlns:p14="http://schemas.microsoft.com/office/powerpoint/2010/main" val="1200021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68747F4E-88B4-4B14-B36D-1BCF2F4FDA71}" type="slidenum">
              <a:rPr lang="es-ES_tradnl" smtClean="0"/>
              <a:t>2</a:t>
            </a:fld>
            <a:endParaRPr lang="es-ES_tradnl" dirty="0"/>
          </a:p>
        </p:txBody>
      </p:sp>
    </p:spTree>
    <p:extLst>
      <p:ext uri="{BB962C8B-B14F-4D97-AF65-F5344CB8AC3E}">
        <p14:creationId xmlns:p14="http://schemas.microsoft.com/office/powerpoint/2010/main" val="3745271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_tradnl" dirty="0"/>
          </a:p>
        </p:txBody>
      </p:sp>
      <p:sp>
        <p:nvSpPr>
          <p:cNvPr id="4" name="3 Marcador de número de diapositiva"/>
          <p:cNvSpPr>
            <a:spLocks noGrp="1"/>
          </p:cNvSpPr>
          <p:nvPr>
            <p:ph type="sldNum" sz="quarter" idx="10"/>
          </p:nvPr>
        </p:nvSpPr>
        <p:spPr/>
        <p:txBody>
          <a:bodyPr/>
          <a:lstStyle/>
          <a:p>
            <a:fld id="{68747F4E-88B4-4B14-B36D-1BCF2F4FDA71}" type="slidenum">
              <a:rPr lang="es-ES_tradnl" smtClean="0"/>
              <a:t>5</a:t>
            </a:fld>
            <a:endParaRPr lang="es-ES_tradnl" dirty="0"/>
          </a:p>
        </p:txBody>
      </p:sp>
    </p:spTree>
    <p:extLst>
      <p:ext uri="{BB962C8B-B14F-4D97-AF65-F5344CB8AC3E}">
        <p14:creationId xmlns:p14="http://schemas.microsoft.com/office/powerpoint/2010/main" val="2631404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_tradnl"/>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_tradnl"/>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921611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32700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3714572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_tradnl"/>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3879270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_tradnl"/>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3251327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dirty="0" smtClean="0"/>
              <a:t>Haga clic para modificar el estilo de título del patrón</a:t>
            </a:r>
            <a:endParaRPr lang="es-ES_tradnl" dirty="0"/>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4000473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
        <p:nvSpPr>
          <p:cNvPr id="3" name="2 Marcador de fecha"/>
          <p:cNvSpPr>
            <a:spLocks noGrp="1"/>
          </p:cNvSpPr>
          <p:nvPr>
            <p:ph type="dt" sz="half" idx="10"/>
          </p:nvPr>
        </p:nvSpPr>
        <p:spPr>
          <a:xfrm>
            <a:off x="457200" y="6356350"/>
            <a:ext cx="2133600" cy="365125"/>
          </a:xfrm>
          <a:prstGeom prst="rect">
            <a:avLst/>
          </a:prstGeom>
        </p:spPr>
        <p:txBody>
          <a:bodyPr/>
          <a:lstStyle/>
          <a:p>
            <a:fld id="{73056049-9A47-4633-BC58-48009520A3DB}" type="datetimeFigureOut">
              <a:rPr lang="es-ES_tradnl" smtClean="0"/>
              <a:t>01/08/2016</a:t>
            </a:fld>
            <a:endParaRPr lang="es-ES_tradnl" dirty="0"/>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B504FA02-D794-48B1-8C1E-0AFDA9ACC9BF}" type="slidenum">
              <a:rPr lang="es-ES_tradnl" smtClean="0"/>
              <a:t>‹Nº›</a:t>
            </a:fld>
            <a:endParaRPr lang="es-ES_tradnl" dirty="0"/>
          </a:p>
        </p:txBody>
      </p:sp>
    </p:spTree>
    <p:extLst>
      <p:ext uri="{BB962C8B-B14F-4D97-AF65-F5344CB8AC3E}">
        <p14:creationId xmlns:p14="http://schemas.microsoft.com/office/powerpoint/2010/main" val="219791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4058264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_tradnl"/>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1457140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_tradnl"/>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dirty="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3221132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251518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_tradnl"/>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_tradnl"/>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3DDA4563-40DB-4C1A-8FCC-EC97316FE537}" type="datetimeFigureOut">
              <a:rPr lang="es-ES_tradnl" smtClean="0"/>
              <a:t>01/08/2016</a:t>
            </a:fld>
            <a:endParaRPr lang="es-ES_tradnl" dirty="0"/>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_tradnl"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63187DC8-F405-4AC3-A3AD-4F80E3CBB7C0}" type="slidenum">
              <a:rPr lang="es-ES_tradnl" smtClean="0"/>
              <a:t>‹Nº›</a:t>
            </a:fld>
            <a:endParaRPr lang="es-ES_tradnl" dirty="0"/>
          </a:p>
        </p:txBody>
      </p:sp>
    </p:spTree>
    <p:extLst>
      <p:ext uri="{BB962C8B-B14F-4D97-AF65-F5344CB8AC3E}">
        <p14:creationId xmlns:p14="http://schemas.microsoft.com/office/powerpoint/2010/main" val="519648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6 Imagen"/>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8620"/>
            <a:ext cx="8946994" cy="900100"/>
          </a:xfrm>
          <a:prstGeom prst="rect">
            <a:avLst/>
          </a:prstGeom>
        </p:spPr>
      </p:pic>
    </p:spTree>
    <p:extLst>
      <p:ext uri="{BB962C8B-B14F-4D97-AF65-F5344CB8AC3E}">
        <p14:creationId xmlns:p14="http://schemas.microsoft.com/office/powerpoint/2010/main" val="989216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3"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5.png"/><Relationship Id="rId5" Type="http://schemas.openxmlformats.org/officeDocument/2006/relationships/image" Target="../media/image6.jpe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27384"/>
            <a:ext cx="9144000" cy="7017306"/>
          </a:xfrm>
          <a:prstGeom prst="rect">
            <a:avLst/>
          </a:prstGeom>
          <a:solidFill>
            <a:schemeClr val="bg1"/>
          </a:solidFill>
        </p:spPr>
        <p:txBody>
          <a:bodyPr wrap="square" rtlCol="0">
            <a:spAutoFit/>
          </a:bodyPr>
          <a:lstStyle/>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358" r="58811" b="79171"/>
          <a:stretch/>
        </p:blipFill>
        <p:spPr bwMode="auto">
          <a:xfrm>
            <a:off x="1115616" y="548680"/>
            <a:ext cx="7164288" cy="1282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36512" y="-27384"/>
            <a:ext cx="9180512" cy="7017306"/>
          </a:xfrm>
          <a:prstGeom prst="rect">
            <a:avLst/>
          </a:prstGeom>
          <a:solidFill>
            <a:srgbClr val="CCECFF">
              <a:alpha val="21176"/>
            </a:srgbClr>
          </a:solidFill>
        </p:spPr>
        <p:txBody>
          <a:bodyPr wrap="square" rtlCol="0">
            <a:spAutoFit/>
          </a:bodyPr>
          <a:lstStyle/>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smtClean="0"/>
          </a:p>
          <a:p>
            <a:endParaRPr lang="es-ES" dirty="0"/>
          </a:p>
          <a:p>
            <a:endParaRPr lang="es-ES" dirty="0"/>
          </a:p>
        </p:txBody>
      </p:sp>
      <p:pic>
        <p:nvPicPr>
          <p:cNvPr id="8" name="Picture 19" descr="WHO-EN-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4867473"/>
            <a:ext cx="2882900"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8"/>
          <p:cNvPicPr>
            <a:picLocks noChangeAspect="1" noChangeArrowheads="1"/>
          </p:cNvPicPr>
          <p:nvPr/>
        </p:nvPicPr>
        <p:blipFill>
          <a:blip r:embed="rId4" cstate="print">
            <a:extLst>
              <a:ext uri="{28A0092B-C50C-407E-A947-70E740481C1C}">
                <a14:useLocalDpi xmlns:a14="http://schemas.microsoft.com/office/drawing/2010/main" val="0"/>
              </a:ext>
            </a:extLst>
          </a:blip>
          <a:srcRect t="21437" b="24051"/>
          <a:stretch>
            <a:fillRect/>
          </a:stretch>
        </p:blipFill>
        <p:spPr bwMode="auto">
          <a:xfrm>
            <a:off x="1187624" y="4792067"/>
            <a:ext cx="2439987" cy="105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1 Marcador de fecha"/>
          <p:cNvSpPr>
            <a:spLocks noGrp="1"/>
          </p:cNvSpPr>
          <p:nvPr>
            <p:ph type="dt" sz="half" idx="10"/>
          </p:nvPr>
        </p:nvSpPr>
        <p:spPr>
          <a:xfrm>
            <a:off x="323528" y="6381328"/>
            <a:ext cx="5184576" cy="365125"/>
          </a:xfrm>
        </p:spPr>
        <p:txBody>
          <a:bodyPr/>
          <a:lstStyle/>
          <a:p>
            <a:r>
              <a:rPr lang="es-ES_tradnl" dirty="0" smtClean="0"/>
              <a:t>Last data available</a:t>
            </a:r>
            <a:r>
              <a:rPr lang="es-ES_tradnl" dirty="0"/>
              <a:t>: </a:t>
            </a:r>
            <a:r>
              <a:rPr lang="es-ES_tradnl" dirty="0" err="1" smtClean="0"/>
              <a:t>April</a:t>
            </a:r>
            <a:r>
              <a:rPr lang="es-ES_tradnl" dirty="0" smtClean="0"/>
              <a:t>, </a:t>
            </a:r>
            <a:r>
              <a:rPr lang="es-ES_tradnl" dirty="0" smtClean="0"/>
              <a:t>2016 </a:t>
            </a:r>
            <a:endParaRPr lang="es-ES_tradnl" dirty="0"/>
          </a:p>
        </p:txBody>
      </p:sp>
      <p:sp>
        <p:nvSpPr>
          <p:cNvPr id="5" name="4 Rectángulo"/>
          <p:cNvSpPr/>
          <p:nvPr/>
        </p:nvSpPr>
        <p:spPr>
          <a:xfrm>
            <a:off x="700074" y="2317170"/>
            <a:ext cx="7920880" cy="1975926"/>
          </a:xfrm>
          <a:prstGeom prst="rect">
            <a:avLst/>
          </a:prstGeom>
        </p:spPr>
        <p:txBody>
          <a:bodyPr wrap="square">
            <a:spAutoFit/>
          </a:bodyPr>
          <a:lstStyle/>
          <a:p>
            <a:pPr algn="ctr">
              <a:lnSpc>
                <a:spcPct val="90000"/>
              </a:lnSpc>
            </a:pPr>
            <a:r>
              <a:rPr lang="en-GB" sz="3200" b="1" dirty="0">
                <a:latin typeface="Lucida Sans" panose="020B0602040502020204" pitchFamily="34" charset="0"/>
              </a:rPr>
              <a:t>Organ Donation and Transplantation </a:t>
            </a:r>
            <a:r>
              <a:rPr lang="en-GB" sz="3200" b="1" dirty="0" smtClean="0">
                <a:latin typeface="Lucida Sans" panose="020B0602040502020204" pitchFamily="34" charset="0"/>
              </a:rPr>
              <a:t>Activities</a:t>
            </a:r>
          </a:p>
          <a:p>
            <a:pPr algn="ctr">
              <a:lnSpc>
                <a:spcPct val="90000"/>
              </a:lnSpc>
            </a:pPr>
            <a:endParaRPr lang="en-GB" sz="2400" dirty="0" smtClean="0">
              <a:latin typeface="Lucida Sans" panose="020B0602040502020204" pitchFamily="34" charset="0"/>
            </a:endParaRPr>
          </a:p>
          <a:p>
            <a:pPr algn="ctr">
              <a:lnSpc>
                <a:spcPct val="90000"/>
              </a:lnSpc>
            </a:pPr>
            <a:r>
              <a:rPr lang="es-ES" sz="4800" b="1" dirty="0" smtClean="0">
                <a:latin typeface="Lucida Sans" panose="020B0602040502020204" pitchFamily="34" charset="0"/>
              </a:rPr>
              <a:t>2014</a:t>
            </a:r>
            <a:endParaRPr lang="es-ES" sz="4800" b="1" dirty="0">
              <a:latin typeface="Lucida Sans" panose="020B0602040502020204" pitchFamily="34" charset="0"/>
            </a:endParaRPr>
          </a:p>
        </p:txBody>
      </p:sp>
    </p:spTree>
    <p:extLst>
      <p:ext uri="{BB962C8B-B14F-4D97-AF65-F5344CB8AC3E}">
        <p14:creationId xmlns:p14="http://schemas.microsoft.com/office/powerpoint/2010/main" val="2691241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0905" t="17606" r="23079" b="37495"/>
          <a:stretch>
            <a:fillRect/>
          </a:stretch>
        </p:blipFill>
        <p:spPr bwMode="auto">
          <a:xfrm>
            <a:off x="0" y="1913657"/>
            <a:ext cx="8639175" cy="461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4824413" y="3933825"/>
            <a:ext cx="158750" cy="933450"/>
          </a:xfrm>
          <a:prstGeom prst="rect">
            <a:avLst/>
          </a:prstGeom>
          <a:noFill/>
          <a:ln w="9525">
            <a:noFill/>
            <a:miter lim="800000"/>
            <a:headEnd/>
            <a:tailEnd/>
          </a:ln>
          <a:effectLst/>
        </p:spPr>
        <p:txBody>
          <a:bodyPr wrap="none"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dirty="0">
              <a:effectLst>
                <a:outerShdw blurRad="38100" dist="38100" dir="2700000" algn="tl">
                  <a:srgbClr val="C0C0C0"/>
                </a:outerShdw>
              </a:effectLst>
              <a:latin typeface="Arial" charset="0"/>
            </a:endParaRPr>
          </a:p>
          <a:p>
            <a:pPr algn="ctr" rtl="1"/>
            <a:endParaRPr lang="es-ES" sz="2800" i="0" dirty="0">
              <a:effectLst>
                <a:outerShdw blurRad="38100" dist="38100" dir="2700000" algn="tl">
                  <a:srgbClr val="C0C0C0"/>
                </a:outerShdw>
              </a:effectLst>
              <a:latin typeface="Arial" charset="0"/>
            </a:endParaRPr>
          </a:p>
        </p:txBody>
      </p:sp>
      <p:sp>
        <p:nvSpPr>
          <p:cNvPr id="6" name="Text Box 5"/>
          <p:cNvSpPr txBox="1">
            <a:spLocks noChangeArrowheads="1"/>
          </p:cNvSpPr>
          <p:nvPr/>
        </p:nvSpPr>
        <p:spPr bwMode="auto">
          <a:xfrm>
            <a:off x="3525838" y="4592638"/>
            <a:ext cx="1657350" cy="933450"/>
          </a:xfrm>
          <a:prstGeom prst="rect">
            <a:avLst/>
          </a:prstGeom>
          <a:noFill/>
          <a:ln w="9525">
            <a:noFill/>
            <a:miter lim="800000"/>
            <a:headEnd/>
            <a:tailEnd/>
          </a:ln>
          <a:effectLst/>
        </p:spPr>
        <p:txBody>
          <a:bodyPr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dirty="0">
              <a:effectLst>
                <a:outerShdw blurRad="38100" dist="38100" dir="2700000" algn="tl">
                  <a:srgbClr val="C0C0C0"/>
                </a:outerShdw>
              </a:effectLst>
              <a:latin typeface="Arial" charset="0"/>
            </a:endParaRPr>
          </a:p>
          <a:p>
            <a:pPr algn="ctr" rtl="1"/>
            <a:endParaRPr lang="es-ES" sz="2800" i="0" dirty="0">
              <a:effectLst>
                <a:outerShdw blurRad="38100" dist="38100" dir="2700000" algn="tl">
                  <a:srgbClr val="C0C0C0"/>
                </a:outerShdw>
              </a:effectLst>
              <a:latin typeface="Arial" charset="0"/>
            </a:endParaRPr>
          </a:p>
        </p:txBody>
      </p:sp>
      <p:sp>
        <p:nvSpPr>
          <p:cNvPr id="7" name="Text Box 6"/>
          <p:cNvSpPr txBox="1">
            <a:spLocks noChangeArrowheads="1"/>
          </p:cNvSpPr>
          <p:nvPr/>
        </p:nvSpPr>
        <p:spPr bwMode="auto">
          <a:xfrm>
            <a:off x="4953000" y="2230438"/>
            <a:ext cx="2366963" cy="933450"/>
          </a:xfrm>
          <a:prstGeom prst="rect">
            <a:avLst/>
          </a:prstGeom>
          <a:noFill/>
          <a:ln w="9525">
            <a:noFill/>
            <a:miter lim="800000"/>
            <a:headEnd/>
            <a:tailEnd/>
          </a:ln>
          <a:effectLst/>
        </p:spPr>
        <p:txBody>
          <a:bodyPr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dirty="0">
              <a:effectLst>
                <a:outerShdw blurRad="38100" dist="38100" dir="2700000" algn="tl">
                  <a:srgbClr val="C0C0C0"/>
                </a:outerShdw>
              </a:effectLst>
              <a:latin typeface="Arial" charset="0"/>
            </a:endParaRPr>
          </a:p>
          <a:p>
            <a:pPr algn="ctr" rtl="1"/>
            <a:endParaRPr lang="es-ES" sz="2800" i="0" dirty="0">
              <a:effectLst>
                <a:outerShdw blurRad="38100" dist="38100" dir="2700000" algn="tl">
                  <a:srgbClr val="C0C0C0"/>
                </a:outerShdw>
              </a:effectLst>
              <a:latin typeface="Arial" charset="0"/>
            </a:endParaRPr>
          </a:p>
        </p:txBody>
      </p:sp>
      <p:sp>
        <p:nvSpPr>
          <p:cNvPr id="8" name="Text Box 7"/>
          <p:cNvSpPr txBox="1">
            <a:spLocks noChangeArrowheads="1"/>
          </p:cNvSpPr>
          <p:nvPr/>
        </p:nvSpPr>
        <p:spPr bwMode="auto">
          <a:xfrm>
            <a:off x="5905500" y="4292600"/>
            <a:ext cx="158750" cy="933450"/>
          </a:xfrm>
          <a:prstGeom prst="rect">
            <a:avLst/>
          </a:prstGeom>
          <a:noFill/>
          <a:ln w="9525">
            <a:noFill/>
            <a:miter lim="800000"/>
            <a:headEnd/>
            <a:tailEnd/>
          </a:ln>
          <a:effectLst/>
        </p:spPr>
        <p:txBody>
          <a:bodyPr wrap="none" lIns="80091" tIns="40046" rIns="80091" bIns="40046">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gn="ctr" rtl="1"/>
            <a:endParaRPr lang="es-ES" sz="2800" i="0" dirty="0">
              <a:effectLst>
                <a:outerShdw blurRad="38100" dist="38100" dir="2700000" algn="tl">
                  <a:srgbClr val="C0C0C0"/>
                </a:outerShdw>
              </a:effectLst>
              <a:latin typeface="Arial" charset="0"/>
            </a:endParaRPr>
          </a:p>
          <a:p>
            <a:pPr algn="ctr" rtl="1"/>
            <a:endParaRPr lang="es-ES" sz="2800" i="0" dirty="0">
              <a:effectLst>
                <a:outerShdw blurRad="38100" dist="38100" dir="2700000" algn="tl">
                  <a:srgbClr val="C0C0C0"/>
                </a:outerShdw>
              </a:effectLst>
              <a:latin typeface="Arial" charset="0"/>
            </a:endParaRPr>
          </a:p>
        </p:txBody>
      </p:sp>
      <p:graphicFrame>
        <p:nvGraphicFramePr>
          <p:cNvPr id="9" name="Group 7"/>
          <p:cNvGraphicFramePr>
            <a:graphicFrameLocks noGrp="1"/>
          </p:cNvGraphicFramePr>
          <p:nvPr>
            <p:extLst>
              <p:ext uri="{D42A27DB-BD31-4B8C-83A1-F6EECF244321}">
                <p14:modId xmlns:p14="http://schemas.microsoft.com/office/powerpoint/2010/main" val="330393267"/>
              </p:ext>
            </p:extLst>
          </p:nvPr>
        </p:nvGraphicFramePr>
        <p:xfrm>
          <a:off x="225425" y="1988840"/>
          <a:ext cx="8640762" cy="1192181"/>
        </p:xfrm>
        <a:graphic>
          <a:graphicData uri="http://schemas.openxmlformats.org/drawingml/2006/table">
            <a:tbl>
              <a:tblPr>
                <a:effectLst>
                  <a:outerShdw blurRad="50800" dist="38100" dir="2700000" algn="tl" rotWithShape="0">
                    <a:prstClr val="black">
                      <a:alpha val="40000"/>
                    </a:prstClr>
                  </a:outerShdw>
                </a:effectLst>
              </a:tblPr>
              <a:tblGrid>
                <a:gridCol w="1289339"/>
                <a:gridCol w="1034472"/>
                <a:gridCol w="1071419"/>
                <a:gridCol w="1468581"/>
                <a:gridCol w="1727200"/>
                <a:gridCol w="2049751"/>
              </a:tblGrid>
              <a:tr h="735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cap="none" normalizeH="0" baseline="0" dirty="0" smtClean="0">
                          <a:ln>
                            <a:noFill/>
                          </a:ln>
                          <a:solidFill>
                            <a:schemeClr val="tx1"/>
                          </a:solidFill>
                          <a:effectLst/>
                          <a:latin typeface="Calibri" pitchFamily="34" charset="0"/>
                          <a:cs typeface="Calibri" pitchFamily="34" charset="0"/>
                        </a:rPr>
                        <a:t>Kidney</a:t>
                      </a:r>
                    </a:p>
                  </a:txBody>
                  <a:tcPr marL="91408" marR="91408"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tx1"/>
                          </a:solidFill>
                          <a:effectLst/>
                          <a:latin typeface="Calibri" pitchFamily="34" charset="0"/>
                          <a:ea typeface="+mn-ea"/>
                          <a:cs typeface="Calibri" pitchFamily="34" charset="0"/>
                        </a:rPr>
                        <a:t>Liver</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tx1"/>
                          </a:solidFill>
                          <a:effectLst/>
                          <a:latin typeface="Calibri" pitchFamily="34" charset="0"/>
                          <a:ea typeface="+mn-ea"/>
                          <a:cs typeface="Calibri" pitchFamily="34" charset="0"/>
                        </a:rPr>
                        <a:t>Heart</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tx1"/>
                          </a:solidFill>
                          <a:effectLst/>
                          <a:latin typeface="Calibri" pitchFamily="34" charset="0"/>
                          <a:ea typeface="+mn-ea"/>
                          <a:cs typeface="Calibri" pitchFamily="34" charset="0"/>
                        </a:rPr>
                        <a:t>Lung</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tx1"/>
                          </a:solidFill>
                          <a:effectLst/>
                          <a:latin typeface="Calibri" pitchFamily="34" charset="0"/>
                          <a:ea typeface="+mn-ea"/>
                          <a:cs typeface="Calibri" pitchFamily="34" charset="0"/>
                        </a:rPr>
                        <a:t>Pancreas</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2400" b="1" i="0" u="none" strike="noStrike" kern="1200" cap="none" normalizeH="0" baseline="0" dirty="0" smtClean="0">
                          <a:ln>
                            <a:noFill/>
                          </a:ln>
                          <a:solidFill>
                            <a:schemeClr val="tx1"/>
                          </a:solidFill>
                          <a:effectLst/>
                          <a:latin typeface="Calibri" pitchFamily="34" charset="0"/>
                          <a:ea typeface="+mn-ea"/>
                          <a:cs typeface="Calibri" pitchFamily="34" charset="0"/>
                        </a:rPr>
                        <a:t>Small bowel</a:t>
                      </a:r>
                    </a:p>
                  </a:txBody>
                  <a:tcPr marL="91408" marR="91408"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79948</a:t>
                      </a:r>
                    </a:p>
                  </a:txBody>
                  <a:tcPr marL="91408" marR="91408" marT="45704" marB="457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26151</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6542</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4689</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2328</a:t>
                      </a:r>
                    </a:p>
                  </a:txBody>
                  <a:tcPr marL="91408" marR="91408" marT="45704" marB="457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宋体" pitchFamily="2" charset="-122"/>
                          <a:cs typeface="Calibri" pitchFamily="34" charset="0"/>
                        </a:rPr>
                        <a:t>215</a:t>
                      </a:r>
                    </a:p>
                  </a:txBody>
                  <a:tcPr marL="91408" marR="91408" marT="45704" marB="457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Rectangle 2"/>
          <p:cNvSpPr>
            <a:spLocks noChangeArrowheads="1"/>
          </p:cNvSpPr>
          <p:nvPr/>
        </p:nvSpPr>
        <p:spPr bwMode="auto">
          <a:xfrm>
            <a:off x="1479550" y="980728"/>
            <a:ext cx="7424738" cy="1036638"/>
          </a:xfrm>
          <a:prstGeom prst="rect">
            <a:avLst/>
          </a:prstGeom>
          <a:noFill/>
          <a:ln w="9525">
            <a:noFill/>
            <a:miter lim="800000"/>
            <a:headEnd/>
            <a:tailEnd/>
          </a:ln>
          <a:effectLst>
            <a:outerShdw dist="17961" dir="2700000" algn="ctr" rotWithShape="0">
              <a:srgbClr val="96CCEE"/>
            </a:outerShdw>
          </a:effectLst>
        </p:spPr>
        <p:txBody>
          <a:bodyPr lIns="0" tIns="0" rIns="0" bIns="0" anchor="ctr"/>
          <a:lstStyle/>
          <a:p>
            <a:pPr algn="ctr"/>
            <a:r>
              <a:rPr lang="en-US" sz="2600" b="0" i="0" dirty="0">
                <a:latin typeface="Calibri" pitchFamily="34" charset="0"/>
                <a:cs typeface="Calibri" pitchFamily="34" charset="0"/>
              </a:rPr>
              <a:t>Global Activity in Organ Transplantation </a:t>
            </a:r>
            <a:br>
              <a:rPr lang="en-US" sz="2600" b="0" i="0" dirty="0">
                <a:latin typeface="Calibri" pitchFamily="34" charset="0"/>
                <a:cs typeface="Calibri" pitchFamily="34" charset="0"/>
              </a:rPr>
            </a:br>
            <a:r>
              <a:rPr lang="en-US" sz="2600" b="0" i="0" dirty="0" smtClean="0">
                <a:latin typeface="Calibri" pitchFamily="34" charset="0"/>
                <a:cs typeface="Calibri" pitchFamily="34" charset="0"/>
              </a:rPr>
              <a:t>2014  </a:t>
            </a:r>
            <a:r>
              <a:rPr lang="en-US" sz="2600" b="0" i="0" dirty="0">
                <a:latin typeface="Calibri" pitchFamily="34" charset="0"/>
                <a:cs typeface="Calibri" pitchFamily="34" charset="0"/>
              </a:rPr>
              <a:t>Estimates</a:t>
            </a:r>
            <a:endParaRPr lang="en-GB" sz="2600" b="0" i="0" dirty="0">
              <a:latin typeface="Calibri" pitchFamily="34" charset="0"/>
              <a:cs typeface="Calibri" pitchFamily="34" charset="0"/>
            </a:endParaRPr>
          </a:p>
        </p:txBody>
      </p:sp>
      <p:sp>
        <p:nvSpPr>
          <p:cNvPr id="11" name="Text Box 39"/>
          <p:cNvSpPr txBox="1">
            <a:spLocks noChangeArrowheads="1"/>
          </p:cNvSpPr>
          <p:nvPr/>
        </p:nvSpPr>
        <p:spPr bwMode="auto">
          <a:xfrm>
            <a:off x="943113" y="3434874"/>
            <a:ext cx="7271034" cy="2315528"/>
          </a:xfrm>
          <a:prstGeom prst="roundRect">
            <a:avLst/>
          </a:prstGeom>
          <a:solidFill>
            <a:srgbClr val="99CC00">
              <a:alpha val="7000"/>
            </a:srgbClr>
          </a:solidFill>
          <a:ln>
            <a:solidFill>
              <a:srgbClr val="92D050"/>
            </a:solidFill>
          </a:ln>
          <a:extLst/>
        </p:spPr>
        <p:style>
          <a:lnRef idx="1">
            <a:schemeClr val="accent2"/>
          </a:lnRef>
          <a:fillRef idx="2">
            <a:schemeClr val="accent2"/>
          </a:fillRef>
          <a:effectRef idx="1">
            <a:schemeClr val="accent2"/>
          </a:effectRef>
          <a:fontRef idx="minor">
            <a:schemeClr val="dk1"/>
          </a:fontRef>
        </p:style>
        <p:txBody>
          <a:bodyPr wrap="square">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pPr>
              <a:lnSpc>
                <a:spcPct val="130000"/>
              </a:lnSpc>
            </a:pP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119,873 solid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organs </a:t>
            </a:r>
            <a:r>
              <a:rPr lang="en-GB" sz="2000" b="0" i="0" dirty="0" smtClean="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reported to be transplanted in 2014</a:t>
            </a:r>
            <a:endPar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endParaRPr>
          </a:p>
          <a:p>
            <a:pPr>
              <a:lnSpc>
                <a:spcPct val="130000"/>
              </a:lnSpc>
            </a:pP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1.81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of increase over 2013</a:t>
            </a:r>
          </a:p>
          <a:p>
            <a:pPr>
              <a:lnSpc>
                <a:spcPct val="130000"/>
              </a:lnSpc>
            </a:pP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 10% of global needs </a:t>
            </a:r>
          </a:p>
          <a:p>
            <a:pPr>
              <a:lnSpc>
                <a:spcPct val="130000"/>
              </a:lnSpc>
            </a:pP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41.6%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of living kidney transplants and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19.8% </a:t>
            </a:r>
            <a:r>
              <a:rPr lang="en-GB" sz="2000" b="0" i="0" dirty="0">
                <a:ln w="12700">
                  <a:solidFill>
                    <a:schemeClr val="tx2">
                      <a:satMod val="155000"/>
                    </a:schemeClr>
                  </a:solidFill>
                  <a:prstDash val="solid"/>
                </a:ln>
                <a:solidFill>
                  <a:schemeClr val="tx1"/>
                </a:solidFill>
                <a:latin typeface="Calibri" pitchFamily="34" charset="0"/>
                <a:ea typeface="Arial Unicode MS" pitchFamily="34" charset="-128"/>
                <a:cs typeface="Calibri" pitchFamily="34" charset="0"/>
              </a:rPr>
              <a:t>of living liver transplants</a:t>
            </a:r>
          </a:p>
        </p:txBody>
      </p:sp>
      <p:sp>
        <p:nvSpPr>
          <p:cNvPr id="12" name="Text Box 76"/>
          <p:cNvSpPr txBox="1">
            <a:spLocks noChangeArrowheads="1"/>
          </p:cNvSpPr>
          <p:nvPr/>
        </p:nvSpPr>
        <p:spPr bwMode="auto">
          <a:xfrm>
            <a:off x="524617" y="6021288"/>
            <a:ext cx="8121089" cy="646986"/>
          </a:xfrm>
          <a:prstGeom prst="roundRect">
            <a:avLst/>
          </a:prstGeom>
          <a:ln>
            <a:solidFill>
              <a:srgbClr val="92D050"/>
            </a:solidFill>
          </a:ln>
          <a:extLst/>
        </p:spPr>
        <p:style>
          <a:lnRef idx="2">
            <a:schemeClr val="accent1"/>
          </a:lnRef>
          <a:fillRef idx="1">
            <a:schemeClr val="lt1"/>
          </a:fillRef>
          <a:effectRef idx="0">
            <a:schemeClr val="accent1"/>
          </a:effectRef>
          <a:fontRef idx="minor">
            <a:schemeClr val="dk1"/>
          </a:fontRef>
        </p:style>
        <p:txBody>
          <a:bodyPr wrap="square">
            <a:spAutoFit/>
          </a:bodyPr>
          <a:lstStyle>
            <a:lvl1pPr>
              <a:defRPr sz="3900" b="1" i="1">
                <a:solidFill>
                  <a:srgbClr val="000066"/>
                </a:solidFill>
                <a:latin typeface="Univers (W1)" pitchFamily="34" charset="0"/>
                <a:cs typeface="Arial"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r>
              <a:rPr lang="en-GB" sz="1600" b="0" i="0" dirty="0" smtClean="0">
                <a:solidFill>
                  <a:schemeClr val="tx1"/>
                </a:solidFill>
                <a:latin typeface="Calibri" pitchFamily="34" charset="0"/>
                <a:cs typeface="Calibri" pitchFamily="34" charset="0"/>
              </a:rPr>
              <a:t>Information </a:t>
            </a:r>
            <a:r>
              <a:rPr lang="en-GB" sz="1600" b="0" i="0" dirty="0">
                <a:solidFill>
                  <a:schemeClr val="tx1"/>
                </a:solidFill>
                <a:latin typeface="Calibri" pitchFamily="34" charset="0"/>
                <a:cs typeface="Calibri" pitchFamily="34" charset="0"/>
              </a:rPr>
              <a:t>of </a:t>
            </a:r>
            <a:r>
              <a:rPr lang="en-GB" sz="1600" b="0" i="0" dirty="0" smtClean="0">
                <a:solidFill>
                  <a:schemeClr val="tx1"/>
                </a:solidFill>
                <a:latin typeface="Calibri" pitchFamily="34" charset="0"/>
                <a:cs typeface="Calibri" pitchFamily="34" charset="0"/>
              </a:rPr>
              <a:t>107 </a:t>
            </a:r>
            <a:r>
              <a:rPr lang="en-GB" sz="1600" b="0" i="0" dirty="0">
                <a:solidFill>
                  <a:schemeClr val="tx1"/>
                </a:solidFill>
                <a:latin typeface="Calibri" pitchFamily="34" charset="0"/>
                <a:cs typeface="Calibri" pitchFamily="34" charset="0"/>
              </a:rPr>
              <a:t>Member States </a:t>
            </a:r>
            <a:r>
              <a:rPr lang="en-GB" sz="1600" b="0" i="0" dirty="0" smtClean="0">
                <a:solidFill>
                  <a:schemeClr val="tx1"/>
                </a:solidFill>
                <a:latin typeface="Calibri" pitchFamily="34" charset="0"/>
                <a:cs typeface="Calibri" pitchFamily="34" charset="0"/>
              </a:rPr>
              <a:t>on organ </a:t>
            </a:r>
            <a:r>
              <a:rPr lang="en-GB" sz="1600" b="0" i="0" dirty="0">
                <a:solidFill>
                  <a:schemeClr val="tx1"/>
                </a:solidFill>
                <a:latin typeface="Calibri" pitchFamily="34" charset="0"/>
                <a:cs typeface="Calibri" pitchFamily="34" charset="0"/>
              </a:rPr>
              <a:t>transplantation activities is included in the </a:t>
            </a:r>
            <a:r>
              <a:rPr lang="en-GB" sz="1600" i="0" dirty="0" smtClean="0">
                <a:solidFill>
                  <a:schemeClr val="tx1"/>
                </a:solidFill>
                <a:latin typeface="Calibri" pitchFamily="34" charset="0"/>
                <a:cs typeface="Calibri" pitchFamily="34" charset="0"/>
              </a:rPr>
              <a:t>GODT</a:t>
            </a:r>
            <a:r>
              <a:rPr lang="en-GB" sz="1600" b="0" i="0" dirty="0" smtClean="0">
                <a:solidFill>
                  <a:schemeClr val="tx1"/>
                </a:solidFill>
                <a:latin typeface="Calibri" pitchFamily="34" charset="0"/>
                <a:cs typeface="Calibri" pitchFamily="34" charset="0"/>
              </a:rPr>
              <a:t>:            </a:t>
            </a:r>
            <a:r>
              <a:rPr lang="en-GB" sz="1600" b="0" i="0" dirty="0" smtClean="0">
                <a:solidFill>
                  <a:schemeClr val="tx1"/>
                </a:solidFill>
                <a:latin typeface="Calibri" pitchFamily="34" charset="0"/>
                <a:cs typeface="Calibri" pitchFamily="34" charset="0"/>
              </a:rPr>
              <a:t>93 </a:t>
            </a:r>
            <a:r>
              <a:rPr lang="en-GB" sz="1600" b="0" i="0" dirty="0" smtClean="0">
                <a:solidFill>
                  <a:schemeClr val="tx1"/>
                </a:solidFill>
                <a:latin typeface="Calibri" pitchFamily="34" charset="0"/>
                <a:cs typeface="Calibri" pitchFamily="34" charset="0"/>
              </a:rPr>
              <a:t>of 2014, 6 of 2013, 2 of 2012, 3 of 2011 and 3 of 2010.</a:t>
            </a:r>
            <a:endParaRPr lang="en-US" sz="1400" b="0" i="0" dirty="0">
              <a:solidFill>
                <a:schemeClr val="tx1"/>
              </a:solidFill>
              <a:latin typeface="Calibri" pitchFamily="34" charset="0"/>
              <a:cs typeface="Calibri" pitchFamily="34" charset="0"/>
            </a:endParaRPr>
          </a:p>
        </p:txBody>
      </p:sp>
      <p:grpSp>
        <p:nvGrpSpPr>
          <p:cNvPr id="13" name="Group 89"/>
          <p:cNvGrpSpPr>
            <a:grpSpLocks/>
          </p:cNvGrpSpPr>
          <p:nvPr/>
        </p:nvGrpSpPr>
        <p:grpSpPr bwMode="auto">
          <a:xfrm>
            <a:off x="323057" y="908039"/>
            <a:ext cx="1249363" cy="954088"/>
            <a:chOff x="142" y="-141"/>
            <a:chExt cx="787" cy="601"/>
          </a:xfrm>
        </p:grpSpPr>
        <p:sp>
          <p:nvSpPr>
            <p:cNvPr id="14" name="Text Box 7"/>
            <p:cNvSpPr txBox="1">
              <a:spLocks noChangeArrowheads="1"/>
            </p:cNvSpPr>
            <p:nvPr/>
          </p:nvSpPr>
          <p:spPr bwMode="auto">
            <a:xfrm>
              <a:off x="142" y="268"/>
              <a:ext cx="787"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2014</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p:txBody>
        </p:sp>
        <p:grpSp>
          <p:nvGrpSpPr>
            <p:cNvPr id="16" name="Group 92"/>
            <p:cNvGrpSpPr>
              <a:grpSpLocks/>
            </p:cNvGrpSpPr>
            <p:nvPr/>
          </p:nvGrpSpPr>
          <p:grpSpPr bwMode="auto">
            <a:xfrm>
              <a:off x="229" y="-141"/>
              <a:ext cx="555" cy="402"/>
              <a:chOff x="1151" y="180"/>
              <a:chExt cx="555" cy="402"/>
            </a:xfrm>
          </p:grpSpPr>
          <p:pic>
            <p:nvPicPr>
              <p:cNvPr id="17" name="Picture 93" descr="WHO-EN-C-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1" y="407"/>
                <a:ext cx="54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4"/>
              <p:cNvPicPr>
                <a:picLocks noChangeAspect="1" noChangeArrowheads="1"/>
              </p:cNvPicPr>
              <p:nvPr/>
            </p:nvPicPr>
            <p:blipFill>
              <a:blip r:embed="rId5" cstate="print">
                <a:extLst>
                  <a:ext uri="{28A0092B-C50C-407E-A947-70E740481C1C}">
                    <a14:useLocalDpi xmlns:a14="http://schemas.microsoft.com/office/drawing/2010/main" val="0"/>
                  </a:ext>
                </a:extLst>
              </a:blip>
              <a:srcRect t="21448" b="24078"/>
              <a:stretch>
                <a:fillRect/>
              </a:stretch>
            </p:blipFill>
            <p:spPr bwMode="auto">
              <a:xfrm>
                <a:off x="1155" y="180"/>
                <a:ext cx="551" cy="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545804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6417" t="7513" r="16269" b="9569"/>
          <a:stretch/>
        </p:blipFill>
        <p:spPr bwMode="auto">
          <a:xfrm>
            <a:off x="0" y="1"/>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6864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344" t="7696" r="16268" b="9386"/>
          <a:stretch/>
        </p:blipFill>
        <p:spPr bwMode="auto">
          <a:xfrm>
            <a:off x="1" y="-27384"/>
            <a:ext cx="9143999" cy="6885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830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rrowheads="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731120" y="3861048"/>
            <a:ext cx="7828111" cy="25455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20" name="Rectangle 150"/>
          <p:cNvSpPr>
            <a:spLocks noGrp="1" noChangeArrowheads="1"/>
          </p:cNvSpPr>
          <p:nvPr>
            <p:ph type="title" idx="4294967295"/>
          </p:nvPr>
        </p:nvSpPr>
        <p:spPr>
          <a:xfrm>
            <a:off x="1115617" y="764704"/>
            <a:ext cx="7776864" cy="1036638"/>
          </a:xfrm>
          <a:prstGeom prst="rect">
            <a:avLst/>
          </a:prstGeom>
          <a:noFill/>
          <a:ln w="9525">
            <a:noFill/>
            <a:miter lim="800000"/>
            <a:headEnd/>
            <a:tailEnd/>
          </a:ln>
          <a:effectLst>
            <a:outerShdw dist="17961" dir="2700000" algn="ctr" rotWithShape="0">
              <a:srgbClr val="96CCEE"/>
            </a:outerShdw>
          </a:effectLst>
        </p:spPr>
        <p:txBody>
          <a:bodyPr lIns="0" tIns="0" rIns="0" bIns="0" anchor="ctr"/>
          <a:lstStyle/>
          <a:p>
            <a:r>
              <a:rPr lang="en-GB" sz="2100" b="1" dirty="0">
                <a:ea typeface="+mn-ea"/>
                <a:cs typeface="+mn-cs"/>
              </a:rPr>
              <a:t>Kidney </a:t>
            </a:r>
            <a:r>
              <a:rPr lang="en-GB" sz="2100" b="1" dirty="0">
                <a:ea typeface="+mn-ea"/>
                <a:cs typeface="+mn-cs"/>
              </a:rPr>
              <a:t>Transplantations per Region </a:t>
            </a:r>
            <a:r>
              <a:rPr lang="en-GB" sz="2100" dirty="0">
                <a:ea typeface="+mn-ea"/>
                <a:cs typeface="Calibri" pitchFamily="34" charset="0"/>
              </a:rPr>
              <a:t/>
            </a:r>
            <a:br>
              <a:rPr lang="en-GB" sz="2100" dirty="0">
                <a:ea typeface="+mn-ea"/>
                <a:cs typeface="Calibri" pitchFamily="34" charset="0"/>
              </a:rPr>
            </a:br>
            <a:r>
              <a:rPr lang="en-GB" sz="2100" dirty="0">
                <a:solidFill>
                  <a:srgbClr val="008000"/>
                </a:solidFill>
                <a:ea typeface="+mn-ea"/>
                <a:cs typeface="Calibri" pitchFamily="34" charset="0"/>
              </a:rPr>
              <a:t>Kidneys from Deceased Donors (%); </a:t>
            </a:r>
            <a:r>
              <a:rPr lang="en-GB" sz="2100" b="1" dirty="0">
                <a:ea typeface="+mn-ea"/>
                <a:cs typeface="+mn-cs"/>
              </a:rPr>
              <a:t>Absolute number; Kidney Tx (pmp</a:t>
            </a:r>
            <a:r>
              <a:rPr lang="en-GB" sz="2100" dirty="0">
                <a:ea typeface="+mn-ea"/>
                <a:cs typeface="Calibri" pitchFamily="34" charset="0"/>
              </a:rPr>
              <a:t>)</a:t>
            </a:r>
          </a:p>
        </p:txBody>
      </p:sp>
      <p:sp>
        <p:nvSpPr>
          <p:cNvPr id="21" name="Text Box 14"/>
          <p:cNvSpPr txBox="1">
            <a:spLocks noChangeArrowheads="1"/>
          </p:cNvSpPr>
          <p:nvPr/>
        </p:nvSpPr>
        <p:spPr bwMode="auto">
          <a:xfrm>
            <a:off x="395536" y="3933056"/>
            <a:ext cx="1576751" cy="369332"/>
          </a:xfrm>
          <a:prstGeom prst="rect">
            <a:avLst/>
          </a:prstGeom>
        </p:spPr>
        <p:txBody>
          <a:bodyPr wrap="square">
            <a:spAutoFit/>
          </a:bodyPr>
          <a:lstStyle/>
          <a:p>
            <a:pPr algn="r" fontAlgn="b"/>
            <a:r>
              <a:rPr lang="en-GB" b="1" dirty="0" smtClean="0"/>
              <a:t>30849 ( 31.6)</a:t>
            </a:r>
            <a:endParaRPr lang="en-GB" b="1" dirty="0"/>
          </a:p>
        </p:txBody>
      </p:sp>
      <p:sp>
        <p:nvSpPr>
          <p:cNvPr id="22" name="Text Box 14"/>
          <p:cNvSpPr txBox="1">
            <a:spLocks noChangeArrowheads="1"/>
          </p:cNvSpPr>
          <p:nvPr/>
        </p:nvSpPr>
        <p:spPr bwMode="auto">
          <a:xfrm>
            <a:off x="3893530" y="5794182"/>
            <a:ext cx="1339602" cy="369332"/>
          </a:xfrm>
          <a:prstGeom prst="rect">
            <a:avLst/>
          </a:prstGeom>
        </p:spPr>
        <p:txBody>
          <a:bodyPr wrap="square">
            <a:spAutoFit/>
          </a:bodyPr>
          <a:lstStyle/>
          <a:p>
            <a:pPr algn="r" fontAlgn="b"/>
            <a:r>
              <a:rPr lang="en-GB" b="1" dirty="0" smtClean="0"/>
              <a:t>430(0.45 )</a:t>
            </a:r>
            <a:endParaRPr lang="en-GB" b="1" dirty="0"/>
          </a:p>
        </p:txBody>
      </p:sp>
      <p:sp>
        <p:nvSpPr>
          <p:cNvPr id="23" name="Text Box 14"/>
          <p:cNvSpPr txBox="1">
            <a:spLocks noChangeArrowheads="1"/>
          </p:cNvSpPr>
          <p:nvPr/>
        </p:nvSpPr>
        <p:spPr bwMode="auto">
          <a:xfrm>
            <a:off x="4122078" y="5094671"/>
            <a:ext cx="1392748" cy="369332"/>
          </a:xfrm>
          <a:prstGeom prst="rect">
            <a:avLst/>
          </a:prstGeom>
        </p:spPr>
        <p:txBody>
          <a:bodyPr wrap="square">
            <a:spAutoFit/>
          </a:bodyPr>
          <a:lstStyle/>
          <a:p>
            <a:pPr algn="r" fontAlgn="b"/>
            <a:r>
              <a:rPr lang="en-GB" b="1" dirty="0" smtClean="0"/>
              <a:t>5290 </a:t>
            </a:r>
            <a:r>
              <a:rPr lang="en-GB" b="1" dirty="0" smtClean="0"/>
              <a:t>(</a:t>
            </a:r>
            <a:r>
              <a:rPr lang="en-GB" b="1" dirty="0" smtClean="0"/>
              <a:t>8.5)</a:t>
            </a:r>
            <a:endParaRPr lang="en-GB" b="1" dirty="0"/>
          </a:p>
        </p:txBody>
      </p:sp>
      <p:sp>
        <p:nvSpPr>
          <p:cNvPr id="24" name="Text Box 14"/>
          <p:cNvSpPr txBox="1">
            <a:spLocks noChangeArrowheads="1"/>
          </p:cNvSpPr>
          <p:nvPr/>
        </p:nvSpPr>
        <p:spPr bwMode="auto">
          <a:xfrm>
            <a:off x="3958235" y="3553310"/>
            <a:ext cx="1551539" cy="366713"/>
          </a:xfrm>
          <a:prstGeom prst="rect">
            <a:avLst/>
          </a:prstGeom>
        </p:spPr>
        <p:txBody>
          <a:bodyPr wrap="square">
            <a:spAutoFit/>
          </a:bodyPr>
          <a:lstStyle/>
          <a:p>
            <a:pPr algn="r" fontAlgn="b"/>
            <a:r>
              <a:rPr lang="en-GB" b="1" dirty="0" smtClean="0"/>
              <a:t>25383 (27.9)</a:t>
            </a:r>
            <a:endParaRPr lang="en-GB" b="1" dirty="0"/>
          </a:p>
        </p:txBody>
      </p:sp>
      <p:sp>
        <p:nvSpPr>
          <p:cNvPr id="25" name="Text Box 14"/>
          <p:cNvSpPr txBox="1">
            <a:spLocks noChangeArrowheads="1"/>
          </p:cNvSpPr>
          <p:nvPr/>
        </p:nvSpPr>
        <p:spPr bwMode="auto">
          <a:xfrm>
            <a:off x="5343677" y="5514711"/>
            <a:ext cx="1392748" cy="369332"/>
          </a:xfrm>
          <a:prstGeom prst="rect">
            <a:avLst/>
          </a:prstGeom>
        </p:spPr>
        <p:txBody>
          <a:bodyPr wrap="square">
            <a:spAutoFit/>
          </a:bodyPr>
          <a:lstStyle/>
          <a:p>
            <a:pPr algn="r" fontAlgn="b"/>
            <a:r>
              <a:rPr lang="en-GB" b="1" dirty="0" smtClean="0"/>
              <a:t>7155 (3.8)</a:t>
            </a:r>
            <a:endParaRPr lang="en-GB" b="1" dirty="0"/>
          </a:p>
        </p:txBody>
      </p:sp>
      <p:sp>
        <p:nvSpPr>
          <p:cNvPr id="26" name="Text Box 14"/>
          <p:cNvSpPr txBox="1">
            <a:spLocks noChangeArrowheads="1"/>
          </p:cNvSpPr>
          <p:nvPr/>
        </p:nvSpPr>
        <p:spPr bwMode="auto">
          <a:xfrm>
            <a:off x="6942598" y="5714113"/>
            <a:ext cx="1392748" cy="369332"/>
          </a:xfrm>
          <a:prstGeom prst="rect">
            <a:avLst/>
          </a:prstGeom>
        </p:spPr>
        <p:txBody>
          <a:bodyPr wrap="square">
            <a:spAutoFit/>
          </a:bodyPr>
          <a:lstStyle/>
          <a:p>
            <a:pPr algn="r" fontAlgn="b"/>
            <a:r>
              <a:rPr lang="en-GB" b="1" dirty="0" smtClean="0"/>
              <a:t>10841 (5.8)</a:t>
            </a:r>
            <a:endParaRPr lang="en-GB" b="1" dirty="0"/>
          </a:p>
        </p:txBody>
      </p:sp>
      <p:sp>
        <p:nvSpPr>
          <p:cNvPr id="27" name="Text Box 20"/>
          <p:cNvSpPr txBox="1">
            <a:spLocks noChangeArrowheads="1"/>
          </p:cNvSpPr>
          <p:nvPr/>
        </p:nvSpPr>
        <p:spPr bwMode="auto">
          <a:xfrm>
            <a:off x="1021730" y="3607943"/>
            <a:ext cx="881062" cy="366712"/>
          </a:xfrm>
          <a:prstGeom prst="rect">
            <a:avLst/>
          </a:prstGeom>
        </p:spPr>
        <p:txBody>
          <a:bodyPr>
            <a:spAutoFit/>
          </a:bodyPr>
          <a:lstStyle/>
          <a:p>
            <a:pPr algn="ctr" fontAlgn="b"/>
            <a:r>
              <a:rPr lang="en-GB" b="1" dirty="0" smtClean="0">
                <a:solidFill>
                  <a:srgbClr val="008000"/>
                </a:solidFill>
              </a:rPr>
              <a:t>67.7%</a:t>
            </a:r>
            <a:endParaRPr lang="en-GB" b="1" dirty="0">
              <a:solidFill>
                <a:srgbClr val="008000"/>
              </a:solidFill>
            </a:endParaRPr>
          </a:p>
        </p:txBody>
      </p:sp>
      <p:sp>
        <p:nvSpPr>
          <p:cNvPr id="28" name="Text Box 15"/>
          <p:cNvSpPr txBox="1">
            <a:spLocks noChangeArrowheads="1"/>
          </p:cNvSpPr>
          <p:nvPr/>
        </p:nvSpPr>
        <p:spPr bwMode="auto">
          <a:xfrm>
            <a:off x="3662497" y="5524815"/>
            <a:ext cx="919162" cy="366713"/>
          </a:xfrm>
          <a:prstGeom prst="rect">
            <a:avLst/>
          </a:prstGeom>
        </p:spPr>
        <p:txBody>
          <a:bodyPr>
            <a:spAutoFit/>
          </a:bodyPr>
          <a:lstStyle/>
          <a:p>
            <a:pPr algn="ctr" fontAlgn="b"/>
            <a:r>
              <a:rPr lang="en-GB" b="1" dirty="0" smtClean="0">
                <a:solidFill>
                  <a:srgbClr val="008000"/>
                </a:solidFill>
              </a:rPr>
              <a:t>27.2%</a:t>
            </a:r>
            <a:endParaRPr lang="en-GB" b="1" dirty="0">
              <a:solidFill>
                <a:srgbClr val="008000"/>
              </a:solidFill>
            </a:endParaRPr>
          </a:p>
        </p:txBody>
      </p:sp>
      <p:sp>
        <p:nvSpPr>
          <p:cNvPr id="29" name="Text Box 16"/>
          <p:cNvSpPr txBox="1">
            <a:spLocks noChangeArrowheads="1"/>
          </p:cNvSpPr>
          <p:nvPr/>
        </p:nvSpPr>
        <p:spPr bwMode="auto">
          <a:xfrm>
            <a:off x="3922760" y="4869160"/>
            <a:ext cx="937272" cy="369332"/>
          </a:xfrm>
          <a:prstGeom prst="rect">
            <a:avLst/>
          </a:prstGeom>
        </p:spPr>
        <p:txBody>
          <a:bodyPr wrap="square">
            <a:spAutoFit/>
          </a:bodyPr>
          <a:lstStyle/>
          <a:p>
            <a:pPr algn="ctr" fontAlgn="b"/>
            <a:r>
              <a:rPr lang="en-GB" b="1" dirty="0" smtClean="0">
                <a:solidFill>
                  <a:srgbClr val="008000"/>
                </a:solidFill>
              </a:rPr>
              <a:t>25.3</a:t>
            </a:r>
            <a:r>
              <a:rPr lang="en-GB" b="1" dirty="0" smtClean="0">
                <a:solidFill>
                  <a:srgbClr val="008000"/>
                </a:solidFill>
              </a:rPr>
              <a:t>%</a:t>
            </a:r>
            <a:endParaRPr lang="en-GB" b="1" dirty="0">
              <a:solidFill>
                <a:srgbClr val="008000"/>
              </a:solidFill>
            </a:endParaRPr>
          </a:p>
        </p:txBody>
      </p:sp>
      <p:sp>
        <p:nvSpPr>
          <p:cNvPr id="30" name="Text Box 148"/>
          <p:cNvSpPr txBox="1">
            <a:spLocks noChangeArrowheads="1"/>
          </p:cNvSpPr>
          <p:nvPr/>
        </p:nvSpPr>
        <p:spPr bwMode="auto">
          <a:xfrm>
            <a:off x="4492110" y="3186597"/>
            <a:ext cx="914400" cy="366713"/>
          </a:xfrm>
          <a:prstGeom prst="rect">
            <a:avLst/>
          </a:prstGeom>
          <a:noFill/>
          <a:ln w="9525">
            <a:noFill/>
            <a:miter lim="800000"/>
            <a:headEnd/>
            <a:tailEnd/>
          </a:ln>
        </p:spPr>
        <p:txBody>
          <a:bodyPr>
            <a:spAutoFit/>
          </a:bodyPr>
          <a:lstStyle/>
          <a:p>
            <a:pPr algn="ctr" fontAlgn="b"/>
            <a:r>
              <a:rPr lang="en-GB" b="1" dirty="0" smtClean="0">
                <a:solidFill>
                  <a:srgbClr val="008000"/>
                </a:solidFill>
              </a:rPr>
              <a:t>69.8%</a:t>
            </a:r>
            <a:endParaRPr lang="en-GB" b="1" dirty="0">
              <a:solidFill>
                <a:srgbClr val="008000"/>
              </a:solidFill>
            </a:endParaRPr>
          </a:p>
        </p:txBody>
      </p:sp>
      <p:sp>
        <p:nvSpPr>
          <p:cNvPr id="31" name="Text Box 17"/>
          <p:cNvSpPr txBox="1">
            <a:spLocks noChangeArrowheads="1"/>
          </p:cNvSpPr>
          <p:nvPr/>
        </p:nvSpPr>
        <p:spPr bwMode="auto">
          <a:xfrm>
            <a:off x="5616126" y="5246865"/>
            <a:ext cx="847849" cy="369332"/>
          </a:xfrm>
          <a:prstGeom prst="rect">
            <a:avLst/>
          </a:prstGeom>
        </p:spPr>
        <p:txBody>
          <a:bodyPr wrap="square">
            <a:spAutoFit/>
          </a:bodyPr>
          <a:lstStyle/>
          <a:p>
            <a:pPr algn="ctr" fontAlgn="b"/>
            <a:r>
              <a:rPr lang="en-GB" b="1" dirty="0" smtClean="0">
                <a:solidFill>
                  <a:srgbClr val="008000"/>
                </a:solidFill>
              </a:rPr>
              <a:t>4.65%</a:t>
            </a:r>
            <a:endParaRPr lang="en-GB" b="1" dirty="0">
              <a:solidFill>
                <a:srgbClr val="008000"/>
              </a:solidFill>
            </a:endParaRPr>
          </a:p>
        </p:txBody>
      </p:sp>
      <p:sp>
        <p:nvSpPr>
          <p:cNvPr id="32" name="Text Box 18"/>
          <p:cNvSpPr txBox="1">
            <a:spLocks noChangeArrowheads="1"/>
          </p:cNvSpPr>
          <p:nvPr/>
        </p:nvSpPr>
        <p:spPr bwMode="auto">
          <a:xfrm>
            <a:off x="7731672" y="5344781"/>
            <a:ext cx="827559" cy="369332"/>
          </a:xfrm>
          <a:prstGeom prst="rect">
            <a:avLst/>
          </a:prstGeom>
        </p:spPr>
        <p:txBody>
          <a:bodyPr wrap="square">
            <a:spAutoFit/>
          </a:bodyPr>
          <a:lstStyle/>
          <a:p>
            <a:pPr algn="ctr" fontAlgn="b"/>
            <a:r>
              <a:rPr lang="en-GB" b="1" dirty="0" smtClean="0">
                <a:solidFill>
                  <a:srgbClr val="008000"/>
                </a:solidFill>
              </a:rPr>
              <a:t>58.3 %</a:t>
            </a:r>
            <a:endParaRPr lang="en-GB" b="1" dirty="0">
              <a:solidFill>
                <a:srgbClr val="008000"/>
              </a:solidFill>
            </a:endParaRPr>
          </a:p>
        </p:txBody>
      </p:sp>
      <p:sp>
        <p:nvSpPr>
          <p:cNvPr id="33" name="Rectangle 4"/>
          <p:cNvSpPr>
            <a:spLocks noChangeArrowheads="1"/>
          </p:cNvSpPr>
          <p:nvPr/>
        </p:nvSpPr>
        <p:spPr bwMode="auto">
          <a:xfrm>
            <a:off x="7407275" y="2154724"/>
            <a:ext cx="1272977" cy="246221"/>
          </a:xfrm>
          <a:prstGeom prst="rect">
            <a:avLst/>
          </a:prstGeom>
          <a:noFill/>
          <a:ln w="9525">
            <a:noFill/>
            <a:miter lim="800000"/>
            <a:headEnd/>
            <a:tailEnd/>
          </a:ln>
        </p:spPr>
        <p:txBody>
          <a:bodyPr wrap="none" lIns="0" tIns="0" rIns="0" bIns="0">
            <a:spAutoFit/>
          </a:bodyPr>
          <a:lstStyle/>
          <a:p>
            <a:r>
              <a:rPr lang="en-GB" sz="1600" dirty="0"/>
              <a:t>Kidney from LD</a:t>
            </a:r>
            <a:endParaRPr lang="en-GB" sz="3600" dirty="0"/>
          </a:p>
        </p:txBody>
      </p:sp>
      <p:sp>
        <p:nvSpPr>
          <p:cNvPr id="34" name="Rectangle 5"/>
          <p:cNvSpPr>
            <a:spLocks noChangeArrowheads="1"/>
          </p:cNvSpPr>
          <p:nvPr/>
        </p:nvSpPr>
        <p:spPr bwMode="auto">
          <a:xfrm>
            <a:off x="7407275" y="2462699"/>
            <a:ext cx="1313052" cy="246221"/>
          </a:xfrm>
          <a:prstGeom prst="rect">
            <a:avLst/>
          </a:prstGeom>
          <a:noFill/>
          <a:ln w="9525">
            <a:noFill/>
            <a:miter lim="800000"/>
            <a:headEnd/>
            <a:tailEnd/>
          </a:ln>
        </p:spPr>
        <p:txBody>
          <a:bodyPr wrap="none" lIns="0" tIns="0" rIns="0" bIns="0">
            <a:spAutoFit/>
          </a:bodyPr>
          <a:lstStyle/>
          <a:p>
            <a:r>
              <a:rPr lang="en-GB" sz="1600" dirty="0"/>
              <a:t>Kidney from DD</a:t>
            </a:r>
            <a:endParaRPr lang="en-GB" sz="3600" dirty="0"/>
          </a:p>
        </p:txBody>
      </p:sp>
      <p:sp>
        <p:nvSpPr>
          <p:cNvPr id="35" name="Rectangle 6"/>
          <p:cNvSpPr>
            <a:spLocks noChangeArrowheads="1"/>
          </p:cNvSpPr>
          <p:nvPr/>
        </p:nvSpPr>
        <p:spPr bwMode="auto">
          <a:xfrm>
            <a:off x="7215188" y="2218224"/>
            <a:ext cx="128587" cy="127000"/>
          </a:xfrm>
          <a:prstGeom prst="rect">
            <a:avLst/>
          </a:prstGeom>
          <a:solidFill>
            <a:srgbClr val="FFC000"/>
          </a:solidFill>
          <a:ln w="11113">
            <a:solidFill>
              <a:srgbClr val="000000"/>
            </a:solidFill>
            <a:miter lim="800000"/>
            <a:headEnd/>
            <a:tailEnd/>
          </a:ln>
        </p:spPr>
        <p:txBody>
          <a:bodyPr/>
          <a:lstStyle/>
          <a:p>
            <a:pPr algn="ctr"/>
            <a:endParaRPr lang="es-ES" sz="3600" dirty="0"/>
          </a:p>
        </p:txBody>
      </p:sp>
      <p:sp>
        <p:nvSpPr>
          <p:cNvPr id="36" name="Rectangle 7"/>
          <p:cNvSpPr>
            <a:spLocks noChangeArrowheads="1"/>
          </p:cNvSpPr>
          <p:nvPr/>
        </p:nvSpPr>
        <p:spPr bwMode="auto">
          <a:xfrm>
            <a:off x="7215188" y="2526199"/>
            <a:ext cx="128587" cy="127000"/>
          </a:xfrm>
          <a:prstGeom prst="rect">
            <a:avLst/>
          </a:prstGeom>
          <a:solidFill>
            <a:srgbClr val="92D050"/>
          </a:solidFill>
          <a:ln w="11113">
            <a:solidFill>
              <a:srgbClr val="000000"/>
            </a:solidFill>
            <a:miter lim="800000"/>
            <a:headEnd/>
            <a:tailEnd/>
          </a:ln>
        </p:spPr>
        <p:txBody>
          <a:bodyPr/>
          <a:lstStyle/>
          <a:p>
            <a:pPr algn="ctr"/>
            <a:endParaRPr lang="es-ES" sz="3600" dirty="0"/>
          </a:p>
        </p:txBody>
      </p:sp>
      <p:grpSp>
        <p:nvGrpSpPr>
          <p:cNvPr id="37" name="Group 89"/>
          <p:cNvGrpSpPr>
            <a:grpSpLocks/>
          </p:cNvGrpSpPr>
          <p:nvPr/>
        </p:nvGrpSpPr>
        <p:grpSpPr bwMode="auto">
          <a:xfrm>
            <a:off x="35496" y="908039"/>
            <a:ext cx="1249363" cy="954088"/>
            <a:chOff x="142" y="-141"/>
            <a:chExt cx="787" cy="601"/>
          </a:xfrm>
        </p:grpSpPr>
        <p:sp>
          <p:nvSpPr>
            <p:cNvPr id="38" name="Text Box 7"/>
            <p:cNvSpPr txBox="1">
              <a:spLocks noChangeArrowheads="1"/>
            </p:cNvSpPr>
            <p:nvPr/>
          </p:nvSpPr>
          <p:spPr bwMode="auto">
            <a:xfrm>
              <a:off x="142" y="268"/>
              <a:ext cx="787"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2014</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p:txBody>
        </p:sp>
        <p:grpSp>
          <p:nvGrpSpPr>
            <p:cNvPr id="39" name="Group 92"/>
            <p:cNvGrpSpPr>
              <a:grpSpLocks/>
            </p:cNvGrpSpPr>
            <p:nvPr/>
          </p:nvGrpSpPr>
          <p:grpSpPr bwMode="auto">
            <a:xfrm>
              <a:off x="229" y="-141"/>
              <a:ext cx="555" cy="402"/>
              <a:chOff x="1151" y="180"/>
              <a:chExt cx="555" cy="402"/>
            </a:xfrm>
          </p:grpSpPr>
          <p:pic>
            <p:nvPicPr>
              <p:cNvPr id="40" name="Picture 93" descr="WHO-EN-C-H"/>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1" y="407"/>
                <a:ext cx="54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94"/>
              <p:cNvPicPr>
                <a:picLocks noChangeAspect="1" noChangeArrowheads="1"/>
              </p:cNvPicPr>
              <p:nvPr/>
            </p:nvPicPr>
            <p:blipFill>
              <a:blip r:embed="rId6" cstate="print">
                <a:extLst>
                  <a:ext uri="{28A0092B-C50C-407E-A947-70E740481C1C}">
                    <a14:useLocalDpi xmlns:a14="http://schemas.microsoft.com/office/drawing/2010/main" val="0"/>
                  </a:ext>
                </a:extLst>
              </a:blip>
              <a:srcRect t="21448" b="24078"/>
              <a:stretch>
                <a:fillRect/>
              </a:stretch>
            </p:blipFill>
            <p:spPr bwMode="auto">
              <a:xfrm>
                <a:off x="1155" y="180"/>
                <a:ext cx="551" cy="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2462" t="80683" r="75076"/>
          <a:stretch/>
        </p:blipFill>
        <p:spPr bwMode="auto">
          <a:xfrm>
            <a:off x="4266693" y="5301208"/>
            <a:ext cx="881371" cy="708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2792" y="2400945"/>
            <a:ext cx="1079500"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6363" y="4438749"/>
            <a:ext cx="8477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83878" y="2197968"/>
            <a:ext cx="83502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56160" y="4294263"/>
            <a:ext cx="725487" cy="13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75484" t="58001" r="12258"/>
          <a:stretch/>
        </p:blipFill>
        <p:spPr bwMode="auto">
          <a:xfrm>
            <a:off x="6942598" y="4521173"/>
            <a:ext cx="866929" cy="1541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6255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89"/>
          <p:cNvGrpSpPr>
            <a:grpSpLocks/>
          </p:cNvGrpSpPr>
          <p:nvPr/>
        </p:nvGrpSpPr>
        <p:grpSpPr bwMode="auto">
          <a:xfrm>
            <a:off x="226219" y="908039"/>
            <a:ext cx="1249363" cy="720726"/>
            <a:chOff x="81" y="-141"/>
            <a:chExt cx="787" cy="454"/>
          </a:xfrm>
        </p:grpSpPr>
        <p:sp>
          <p:nvSpPr>
            <p:cNvPr id="7" name="Text Box 7"/>
            <p:cNvSpPr txBox="1">
              <a:spLocks noChangeArrowheads="1"/>
            </p:cNvSpPr>
            <p:nvPr/>
          </p:nvSpPr>
          <p:spPr bwMode="auto">
            <a:xfrm>
              <a:off x="81" y="139"/>
              <a:ext cx="787"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200" b="0" i="0" dirty="0">
                  <a:solidFill>
                    <a:srgbClr val="FF0000"/>
                  </a:solidFill>
                  <a:latin typeface="Bauhaus 93" pitchFamily="82" charset="0"/>
                  <a:ea typeface="Gungsuh" pitchFamily="18" charset="-127"/>
                </a:rPr>
                <a:t>GODT </a:t>
              </a:r>
              <a:r>
                <a:rPr lang="en-GB" sz="1200" b="0" i="0" dirty="0" smtClean="0">
                  <a:solidFill>
                    <a:srgbClr val="FF0000"/>
                  </a:solidFill>
                  <a:latin typeface="Bauhaus 93" pitchFamily="82" charset="0"/>
                  <a:ea typeface="Gungsuh" pitchFamily="18" charset="-127"/>
                </a:rPr>
                <a:t>2014</a:t>
              </a:r>
              <a:r>
                <a:rPr lang="en-GB" sz="1200" b="0" i="0" dirty="0" smtClean="0">
                  <a:solidFill>
                    <a:srgbClr val="008000"/>
                  </a:solidFill>
                  <a:latin typeface="Bauhaus 93" pitchFamily="82" charset="0"/>
                  <a:ea typeface="Gungsuh" pitchFamily="18" charset="-127"/>
                </a:rPr>
                <a:t> </a:t>
              </a:r>
              <a:endParaRPr lang="en-GB" sz="1200" b="0" i="0" dirty="0">
                <a:solidFill>
                  <a:srgbClr val="008000"/>
                </a:solidFill>
                <a:latin typeface="Bauhaus 93" pitchFamily="82" charset="0"/>
                <a:ea typeface="Gungsuh" pitchFamily="18" charset="-127"/>
              </a:endParaRPr>
            </a:p>
          </p:txBody>
        </p:sp>
        <p:grpSp>
          <p:nvGrpSpPr>
            <p:cNvPr id="8" name="Group 92"/>
            <p:cNvGrpSpPr>
              <a:grpSpLocks/>
            </p:cNvGrpSpPr>
            <p:nvPr/>
          </p:nvGrpSpPr>
          <p:grpSpPr bwMode="auto">
            <a:xfrm>
              <a:off x="229" y="-141"/>
              <a:ext cx="416" cy="315"/>
              <a:chOff x="1151" y="180"/>
              <a:chExt cx="416" cy="315"/>
            </a:xfrm>
          </p:grpSpPr>
          <p:pic>
            <p:nvPicPr>
              <p:cNvPr id="9"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362"/>
                <a:ext cx="41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41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7" name="1 CuadroTexto"/>
          <p:cNvSpPr txBox="1"/>
          <p:nvPr/>
        </p:nvSpPr>
        <p:spPr>
          <a:xfrm>
            <a:off x="2679256" y="1827120"/>
            <a:ext cx="914400"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Rate Kidney tx from DD (pmp)</a:t>
            </a:r>
            <a:endParaRPr lang="es-ES" sz="1400" dirty="0"/>
          </a:p>
        </p:txBody>
      </p:sp>
      <p:sp>
        <p:nvSpPr>
          <p:cNvPr id="18" name="1 CuadroTexto"/>
          <p:cNvSpPr txBox="1"/>
          <p:nvPr/>
        </p:nvSpPr>
        <p:spPr>
          <a:xfrm>
            <a:off x="5076056" y="1844824"/>
            <a:ext cx="914400" cy="28803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Rate Living Kidney tx  (pmp)</a:t>
            </a:r>
            <a:endParaRPr lang="es-ES" sz="1400" dirty="0"/>
          </a:p>
        </p:txBody>
      </p:sp>
      <p:sp>
        <p:nvSpPr>
          <p:cNvPr id="19" name="18 Rectángulo"/>
          <p:cNvSpPr/>
          <p:nvPr/>
        </p:nvSpPr>
        <p:spPr>
          <a:xfrm flipH="1">
            <a:off x="2544556" y="1899128"/>
            <a:ext cx="134700" cy="144016"/>
          </a:xfrm>
          <a:prstGeom prst="rect">
            <a:avLst/>
          </a:prstGeom>
          <a:solidFill>
            <a:srgbClr val="92D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19 Rectángulo"/>
          <p:cNvSpPr/>
          <p:nvPr/>
        </p:nvSpPr>
        <p:spPr>
          <a:xfrm flipH="1">
            <a:off x="5013364" y="1928800"/>
            <a:ext cx="134700" cy="144016"/>
          </a:xfrm>
          <a:prstGeom prst="rect">
            <a:avLst/>
          </a:prstGeom>
          <a:solidFill>
            <a:srgbClr val="FF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Rectangle 42"/>
          <p:cNvSpPr>
            <a:spLocks noChangeArrowheads="1"/>
          </p:cNvSpPr>
          <p:nvPr/>
        </p:nvSpPr>
        <p:spPr bwMode="auto">
          <a:xfrm>
            <a:off x="1311240" y="875495"/>
            <a:ext cx="8061325" cy="854075"/>
          </a:xfrm>
          <a:prstGeom prst="rect">
            <a:avLst/>
          </a:prstGeom>
          <a:noFill/>
          <a:ln w="9525">
            <a:noFill/>
            <a:miter lim="800000"/>
            <a:headEnd/>
            <a:tailEnd/>
          </a:ln>
          <a:effectLst>
            <a:outerShdw dist="17961" dir="2700000" algn="ctr" rotWithShape="0">
              <a:srgbClr val="96CCEE"/>
            </a:outerShdw>
          </a:effectLst>
        </p:spPr>
        <p:txBody>
          <a:bodyPr lIns="0" tIns="0" rIns="0" bIns="0" anchor="ctr"/>
          <a:lstStyle/>
          <a:p>
            <a:pPr algn="ctr"/>
            <a:r>
              <a:rPr lang="en-GB" sz="2200" dirty="0">
                <a:latin typeface="Calibri" pitchFamily="34" charset="0"/>
                <a:cs typeface="Calibri" pitchFamily="34" charset="0"/>
              </a:rPr>
              <a:t>Kidney Transplantations from deceased and living donors</a:t>
            </a:r>
            <a:br>
              <a:rPr lang="en-GB" sz="2200" dirty="0">
                <a:latin typeface="Calibri" pitchFamily="34" charset="0"/>
                <a:cs typeface="Calibri" pitchFamily="34" charset="0"/>
              </a:rPr>
            </a:br>
            <a:r>
              <a:rPr lang="en-GB" sz="2200" dirty="0">
                <a:latin typeface="Calibri" pitchFamily="34" charset="0"/>
                <a:cs typeface="Calibri" pitchFamily="34" charset="0"/>
              </a:rPr>
              <a:t>Per million </a:t>
            </a:r>
            <a:r>
              <a:rPr lang="en-GB" sz="2200" dirty="0" smtClean="0">
                <a:latin typeface="Calibri" pitchFamily="34" charset="0"/>
                <a:cs typeface="Calibri" pitchFamily="34" charset="0"/>
              </a:rPr>
              <a:t>population </a:t>
            </a:r>
            <a:r>
              <a:rPr lang="en-GB" sz="2200" dirty="0">
                <a:latin typeface="Calibri" pitchFamily="34" charset="0"/>
                <a:cs typeface="Calibri" pitchFamily="34" charset="0"/>
              </a:rPr>
              <a:t>(pmp) </a:t>
            </a:r>
          </a:p>
        </p:txBody>
      </p:sp>
      <p:graphicFrame>
        <p:nvGraphicFramePr>
          <p:cNvPr id="22" name="1 Gráfico"/>
          <p:cNvGraphicFramePr>
            <a:graphicFrameLocks/>
          </p:cNvGraphicFramePr>
          <p:nvPr>
            <p:extLst>
              <p:ext uri="{D42A27DB-BD31-4B8C-83A1-F6EECF244321}">
                <p14:modId xmlns:p14="http://schemas.microsoft.com/office/powerpoint/2010/main" val="1831210362"/>
              </p:ext>
            </p:extLst>
          </p:nvPr>
        </p:nvGraphicFramePr>
        <p:xfrm>
          <a:off x="-1" y="1729570"/>
          <a:ext cx="9144001" cy="51284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766041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1403648" y="836712"/>
            <a:ext cx="7776864" cy="864096"/>
          </a:xfrm>
          <a:prstGeom prst="rect">
            <a:avLst/>
          </a:prstGeom>
          <a:noFill/>
          <a:ln w="9525">
            <a:noFill/>
            <a:miter lim="800000"/>
            <a:headEnd/>
            <a:tailEnd/>
          </a:ln>
          <a:effectLst>
            <a:outerShdw dist="17961" dir="2700000" algn="ctr" rotWithShape="0">
              <a:srgbClr val="96CCEE"/>
            </a:outerShdw>
          </a:effectLst>
          <a:extLst>
            <a:ext uri="{909E8E84-426E-40DD-AFC4-6F175D3DCCD1}">
              <a14:hiddenFill xmlns:a14="http://schemas.microsoft.com/office/drawing/2010/main">
                <a:solidFill>
                  <a:srgbClr val="FEF762"/>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r>
              <a:rPr lang="en-GB" sz="2200" dirty="0">
                <a:latin typeface="Calibri" pitchFamily="34" charset="0"/>
                <a:cs typeface="Calibri" pitchFamily="34" charset="0"/>
              </a:rPr>
              <a:t>Kidney Transplants per </a:t>
            </a:r>
            <a:r>
              <a:rPr lang="en-GB" sz="2200" dirty="0" smtClean="0">
                <a:latin typeface="Calibri" pitchFamily="34" charset="0"/>
                <a:cs typeface="Calibri" pitchFamily="34" charset="0"/>
              </a:rPr>
              <a:t>Country and Per </a:t>
            </a:r>
            <a:r>
              <a:rPr lang="en-GB" sz="2200" dirty="0">
                <a:latin typeface="Calibri" pitchFamily="34" charset="0"/>
                <a:cs typeface="Calibri" pitchFamily="34" charset="0"/>
              </a:rPr>
              <a:t>million population (pmp) </a:t>
            </a:r>
          </a:p>
        </p:txBody>
      </p:sp>
      <p:grpSp>
        <p:nvGrpSpPr>
          <p:cNvPr id="6" name="Group 89"/>
          <p:cNvGrpSpPr>
            <a:grpSpLocks/>
          </p:cNvGrpSpPr>
          <p:nvPr/>
        </p:nvGrpSpPr>
        <p:grpSpPr bwMode="auto">
          <a:xfrm>
            <a:off x="-36512" y="908039"/>
            <a:ext cx="1249363" cy="720726"/>
            <a:chOff x="81" y="-141"/>
            <a:chExt cx="787" cy="454"/>
          </a:xfrm>
        </p:grpSpPr>
        <p:sp>
          <p:nvSpPr>
            <p:cNvPr id="7" name="Text Box 7"/>
            <p:cNvSpPr txBox="1">
              <a:spLocks noChangeArrowheads="1"/>
            </p:cNvSpPr>
            <p:nvPr/>
          </p:nvSpPr>
          <p:spPr bwMode="auto">
            <a:xfrm>
              <a:off x="81" y="139"/>
              <a:ext cx="787"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200" b="0" i="0" dirty="0">
                  <a:solidFill>
                    <a:srgbClr val="FF0000"/>
                  </a:solidFill>
                  <a:latin typeface="Bauhaus 93" pitchFamily="82" charset="0"/>
                  <a:ea typeface="Gungsuh" pitchFamily="18" charset="-127"/>
                </a:rPr>
                <a:t>GODT </a:t>
              </a:r>
              <a:r>
                <a:rPr lang="en-GB" sz="1200" b="0" i="0" dirty="0" smtClean="0">
                  <a:solidFill>
                    <a:srgbClr val="FF0000"/>
                  </a:solidFill>
                  <a:latin typeface="Bauhaus 93" pitchFamily="82" charset="0"/>
                  <a:ea typeface="Gungsuh" pitchFamily="18" charset="-127"/>
                </a:rPr>
                <a:t>2014</a:t>
              </a:r>
              <a:r>
                <a:rPr lang="en-GB" sz="1200" b="0" i="0" dirty="0" smtClean="0">
                  <a:solidFill>
                    <a:srgbClr val="008000"/>
                  </a:solidFill>
                  <a:latin typeface="Bauhaus 93" pitchFamily="82" charset="0"/>
                  <a:ea typeface="Gungsuh" pitchFamily="18" charset="-127"/>
                </a:rPr>
                <a:t> </a:t>
              </a:r>
              <a:endParaRPr lang="en-GB" sz="1200" b="0" i="0" dirty="0">
                <a:solidFill>
                  <a:srgbClr val="008000"/>
                </a:solidFill>
                <a:latin typeface="Bauhaus 93" pitchFamily="82" charset="0"/>
                <a:ea typeface="Gungsuh" pitchFamily="18" charset="-127"/>
              </a:endParaRPr>
            </a:p>
          </p:txBody>
        </p:sp>
        <p:grpSp>
          <p:nvGrpSpPr>
            <p:cNvPr id="8" name="Group 92"/>
            <p:cNvGrpSpPr>
              <a:grpSpLocks/>
            </p:cNvGrpSpPr>
            <p:nvPr/>
          </p:nvGrpSpPr>
          <p:grpSpPr bwMode="auto">
            <a:xfrm>
              <a:off x="229" y="-141"/>
              <a:ext cx="416" cy="315"/>
              <a:chOff x="1151" y="180"/>
              <a:chExt cx="416" cy="315"/>
            </a:xfrm>
          </p:grpSpPr>
          <p:pic>
            <p:nvPicPr>
              <p:cNvPr id="9"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362"/>
                <a:ext cx="41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41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1" name="10 Grupo"/>
          <p:cNvGrpSpPr/>
          <p:nvPr/>
        </p:nvGrpSpPr>
        <p:grpSpPr>
          <a:xfrm>
            <a:off x="2411760" y="1700808"/>
            <a:ext cx="4062346" cy="315135"/>
            <a:chOff x="2140065" y="1837431"/>
            <a:chExt cx="4062346" cy="315135"/>
          </a:xfrm>
        </p:grpSpPr>
        <p:sp>
          <p:nvSpPr>
            <p:cNvPr id="12" name="11 Rectángulo"/>
            <p:cNvSpPr/>
            <p:nvPr/>
          </p:nvSpPr>
          <p:spPr>
            <a:xfrm>
              <a:off x="2250691" y="1837431"/>
              <a:ext cx="1992020" cy="307777"/>
            </a:xfrm>
            <a:prstGeom prst="rect">
              <a:avLst/>
            </a:prstGeom>
          </p:spPr>
          <p:txBody>
            <a:bodyPr wrap="none">
              <a:spAutoFit/>
            </a:bodyPr>
            <a:lstStyle/>
            <a:p>
              <a:r>
                <a:rPr lang="es-ES" sz="1400" dirty="0" smtClean="0"/>
                <a:t>Kidney </a:t>
              </a:r>
              <a:r>
                <a:rPr lang="es-ES" sz="1400" dirty="0"/>
                <a:t>tx from DD (pmp)</a:t>
              </a:r>
            </a:p>
          </p:txBody>
        </p:sp>
        <p:sp>
          <p:nvSpPr>
            <p:cNvPr id="13" name="12 Rectángulo"/>
            <p:cNvSpPr/>
            <p:nvPr/>
          </p:nvSpPr>
          <p:spPr>
            <a:xfrm>
              <a:off x="4362997" y="1844789"/>
              <a:ext cx="1839414" cy="307777"/>
            </a:xfrm>
            <a:prstGeom prst="rect">
              <a:avLst/>
            </a:prstGeom>
          </p:spPr>
          <p:txBody>
            <a:bodyPr wrap="none">
              <a:spAutoFit/>
            </a:bodyPr>
            <a:lstStyle/>
            <a:p>
              <a:r>
                <a:rPr lang="es-ES" sz="1400" dirty="0"/>
                <a:t>Living </a:t>
              </a:r>
              <a:r>
                <a:rPr lang="es-ES" sz="1400" dirty="0" smtClean="0"/>
                <a:t>Kidney </a:t>
              </a:r>
              <a:r>
                <a:rPr lang="es-ES" sz="1400" dirty="0"/>
                <a:t>tx  (pmp)</a:t>
              </a:r>
            </a:p>
          </p:txBody>
        </p:sp>
        <p:sp>
          <p:nvSpPr>
            <p:cNvPr id="14" name="13 Rectángulo"/>
            <p:cNvSpPr/>
            <p:nvPr/>
          </p:nvSpPr>
          <p:spPr>
            <a:xfrm>
              <a:off x="2140065" y="1909439"/>
              <a:ext cx="144016" cy="144016"/>
            </a:xfrm>
            <a:prstGeom prst="rect">
              <a:avLst/>
            </a:prstGeom>
            <a:solidFill>
              <a:srgbClr val="E4FFB9"/>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14 Rectángulo"/>
            <p:cNvSpPr/>
            <p:nvPr/>
          </p:nvSpPr>
          <p:spPr>
            <a:xfrm>
              <a:off x="4290989" y="1909439"/>
              <a:ext cx="144016" cy="144016"/>
            </a:xfrm>
            <a:prstGeom prst="rect">
              <a:avLst/>
            </a:prstGeom>
            <a:solidFill>
              <a:srgbClr val="FCD9B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aphicFrame>
        <p:nvGraphicFramePr>
          <p:cNvPr id="17" name="3 Gráfico"/>
          <p:cNvGraphicFramePr>
            <a:graphicFrameLocks/>
          </p:cNvGraphicFramePr>
          <p:nvPr>
            <p:extLst>
              <p:ext uri="{D42A27DB-BD31-4B8C-83A1-F6EECF244321}">
                <p14:modId xmlns:p14="http://schemas.microsoft.com/office/powerpoint/2010/main" val="117084664"/>
              </p:ext>
            </p:extLst>
          </p:nvPr>
        </p:nvGraphicFramePr>
        <p:xfrm>
          <a:off x="198438" y="1196964"/>
          <a:ext cx="8694042" cy="56753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253360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269" t="7695" r="16120" b="9652"/>
          <a:stretch/>
        </p:blipFill>
        <p:spPr bwMode="auto">
          <a:xfrm>
            <a:off x="125" y="-27384"/>
            <a:ext cx="9143875" cy="6885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9337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rrowheads="1"/>
          </p:cNvPicPr>
          <p:nvPr/>
        </p:nvPicPr>
        <p:blipFill>
          <a:blip r:embed="rId2" cstate="screen">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731120" y="3861048"/>
            <a:ext cx="7828111" cy="2545528"/>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5" name="Rectangle 3"/>
          <p:cNvSpPr>
            <a:spLocks noGrp="1" noChangeArrowheads="1"/>
          </p:cNvSpPr>
          <p:nvPr/>
        </p:nvSpPr>
        <p:spPr bwMode="auto">
          <a:xfrm>
            <a:off x="1414983" y="980728"/>
            <a:ext cx="7217756" cy="687387"/>
          </a:xfrm>
          <a:prstGeom prst="rect">
            <a:avLst/>
          </a:prstGeom>
          <a:noFill/>
          <a:ln w="9525">
            <a:noFill/>
            <a:miter lim="800000"/>
            <a:headEnd/>
            <a:tailEnd/>
          </a:ln>
          <a:effectLst>
            <a:outerShdw dist="17961" dir="2700000" algn="ctr" rotWithShape="0">
              <a:srgbClr val="96CCEE"/>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GB" sz="2200" dirty="0">
                <a:latin typeface="Calibri" pitchFamily="34" charset="0"/>
                <a:cs typeface="Calibri" pitchFamily="34" charset="0"/>
              </a:rPr>
              <a:t>Liver Transplantations per Region </a:t>
            </a:r>
            <a:br>
              <a:rPr lang="en-GB" sz="2200" dirty="0">
                <a:latin typeface="Calibri" pitchFamily="34" charset="0"/>
                <a:cs typeface="Calibri" pitchFamily="34" charset="0"/>
              </a:rPr>
            </a:br>
            <a:r>
              <a:rPr lang="en-GB" sz="2200" dirty="0">
                <a:solidFill>
                  <a:srgbClr val="FFC000"/>
                </a:solidFill>
                <a:latin typeface="Calibri" pitchFamily="34" charset="0"/>
                <a:cs typeface="Calibri" pitchFamily="34" charset="0"/>
              </a:rPr>
              <a:t>Livers from Live Donors (%);</a:t>
            </a:r>
            <a:r>
              <a:rPr lang="en-GB" sz="2200" dirty="0">
                <a:solidFill>
                  <a:srgbClr val="C00000"/>
                </a:solidFill>
                <a:latin typeface="Calibri" pitchFamily="34" charset="0"/>
                <a:cs typeface="Calibri" pitchFamily="34" charset="0"/>
              </a:rPr>
              <a:t> </a:t>
            </a:r>
            <a:r>
              <a:rPr lang="en-GB" sz="2200" dirty="0">
                <a:latin typeface="Calibri" pitchFamily="34" charset="0"/>
                <a:cs typeface="Calibri" pitchFamily="34" charset="0"/>
              </a:rPr>
              <a:t>Absolute number; Liver Tx (pmp)</a:t>
            </a:r>
          </a:p>
        </p:txBody>
      </p:sp>
      <p:grpSp>
        <p:nvGrpSpPr>
          <p:cNvPr id="6" name="Group 89"/>
          <p:cNvGrpSpPr>
            <a:grpSpLocks/>
          </p:cNvGrpSpPr>
          <p:nvPr/>
        </p:nvGrpSpPr>
        <p:grpSpPr bwMode="auto">
          <a:xfrm>
            <a:off x="323057" y="908039"/>
            <a:ext cx="1249363" cy="954088"/>
            <a:chOff x="142" y="-141"/>
            <a:chExt cx="787" cy="601"/>
          </a:xfrm>
        </p:grpSpPr>
        <p:sp>
          <p:nvSpPr>
            <p:cNvPr id="7" name="Text Box 7"/>
            <p:cNvSpPr txBox="1">
              <a:spLocks noChangeArrowheads="1"/>
            </p:cNvSpPr>
            <p:nvPr/>
          </p:nvSpPr>
          <p:spPr bwMode="auto">
            <a:xfrm>
              <a:off x="142" y="268"/>
              <a:ext cx="787"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2014</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p:txBody>
        </p:sp>
        <p:grpSp>
          <p:nvGrpSpPr>
            <p:cNvPr id="8" name="Group 92"/>
            <p:cNvGrpSpPr>
              <a:grpSpLocks/>
            </p:cNvGrpSpPr>
            <p:nvPr/>
          </p:nvGrpSpPr>
          <p:grpSpPr bwMode="auto">
            <a:xfrm>
              <a:off x="229" y="-141"/>
              <a:ext cx="555" cy="402"/>
              <a:chOff x="1151" y="180"/>
              <a:chExt cx="555" cy="402"/>
            </a:xfrm>
          </p:grpSpPr>
          <p:pic>
            <p:nvPicPr>
              <p:cNvPr id="9" name="Picture 93" descr="WHO-EN-C-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1" y="407"/>
                <a:ext cx="54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4"/>
              <p:cNvPicPr>
                <a:picLocks noChangeAspect="1" noChangeArrowheads="1"/>
              </p:cNvPicPr>
              <p:nvPr/>
            </p:nvPicPr>
            <p:blipFill>
              <a:blip r:embed="rId5" cstate="print">
                <a:extLst>
                  <a:ext uri="{28A0092B-C50C-407E-A947-70E740481C1C}">
                    <a14:useLocalDpi xmlns:a14="http://schemas.microsoft.com/office/drawing/2010/main" val="0"/>
                  </a:ext>
                </a:extLst>
              </a:blip>
              <a:srcRect t="21448" b="24078"/>
              <a:stretch>
                <a:fillRect/>
              </a:stretch>
            </p:blipFill>
            <p:spPr bwMode="auto">
              <a:xfrm>
                <a:off x="1155" y="180"/>
                <a:ext cx="551" cy="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11" name="Rectangle 4"/>
          <p:cNvSpPr>
            <a:spLocks noChangeArrowheads="1"/>
          </p:cNvSpPr>
          <p:nvPr/>
        </p:nvSpPr>
        <p:spPr bwMode="auto">
          <a:xfrm>
            <a:off x="7407275" y="2154724"/>
            <a:ext cx="1185389" cy="246221"/>
          </a:xfrm>
          <a:prstGeom prst="rect">
            <a:avLst/>
          </a:prstGeom>
          <a:noFill/>
          <a:ln w="9525">
            <a:noFill/>
            <a:miter lim="800000"/>
            <a:headEnd/>
            <a:tailEnd/>
          </a:ln>
        </p:spPr>
        <p:txBody>
          <a:bodyPr wrap="none" lIns="0" tIns="0" rIns="0" bIns="0">
            <a:spAutoFit/>
          </a:bodyPr>
          <a:lstStyle/>
          <a:p>
            <a:r>
              <a:rPr lang="en-GB" sz="1600" dirty="0" smtClean="0"/>
              <a:t>Livers </a:t>
            </a:r>
            <a:r>
              <a:rPr lang="en-GB" sz="1600" dirty="0"/>
              <a:t>from LD</a:t>
            </a:r>
            <a:endParaRPr lang="en-GB" sz="3600" dirty="0"/>
          </a:p>
        </p:txBody>
      </p:sp>
      <p:sp>
        <p:nvSpPr>
          <p:cNvPr id="12" name="Rectangle 5"/>
          <p:cNvSpPr>
            <a:spLocks noChangeArrowheads="1"/>
          </p:cNvSpPr>
          <p:nvPr/>
        </p:nvSpPr>
        <p:spPr bwMode="auto">
          <a:xfrm>
            <a:off x="7407275" y="2462699"/>
            <a:ext cx="1225464" cy="246221"/>
          </a:xfrm>
          <a:prstGeom prst="rect">
            <a:avLst/>
          </a:prstGeom>
          <a:noFill/>
          <a:ln w="9525">
            <a:noFill/>
            <a:miter lim="800000"/>
            <a:headEnd/>
            <a:tailEnd/>
          </a:ln>
        </p:spPr>
        <p:txBody>
          <a:bodyPr wrap="none" lIns="0" tIns="0" rIns="0" bIns="0">
            <a:spAutoFit/>
          </a:bodyPr>
          <a:lstStyle/>
          <a:p>
            <a:r>
              <a:rPr lang="en-GB" sz="1600" dirty="0" smtClean="0"/>
              <a:t>Livers </a:t>
            </a:r>
            <a:r>
              <a:rPr lang="en-GB" sz="1600" dirty="0"/>
              <a:t>from DD</a:t>
            </a:r>
            <a:endParaRPr lang="en-GB" sz="3600" dirty="0"/>
          </a:p>
        </p:txBody>
      </p:sp>
      <p:sp>
        <p:nvSpPr>
          <p:cNvPr id="13" name="Rectangle 6"/>
          <p:cNvSpPr>
            <a:spLocks noChangeArrowheads="1"/>
          </p:cNvSpPr>
          <p:nvPr/>
        </p:nvSpPr>
        <p:spPr bwMode="auto">
          <a:xfrm>
            <a:off x="7215188" y="2218224"/>
            <a:ext cx="128587" cy="127000"/>
          </a:xfrm>
          <a:prstGeom prst="rect">
            <a:avLst/>
          </a:prstGeom>
          <a:solidFill>
            <a:srgbClr val="FFC000"/>
          </a:solidFill>
          <a:ln w="11113">
            <a:solidFill>
              <a:srgbClr val="000000"/>
            </a:solidFill>
            <a:miter lim="800000"/>
            <a:headEnd/>
            <a:tailEnd/>
          </a:ln>
        </p:spPr>
        <p:txBody>
          <a:bodyPr/>
          <a:lstStyle/>
          <a:p>
            <a:pPr algn="ctr"/>
            <a:endParaRPr lang="es-ES" sz="3600" dirty="0"/>
          </a:p>
        </p:txBody>
      </p:sp>
      <p:sp>
        <p:nvSpPr>
          <p:cNvPr id="14" name="Rectangle 7"/>
          <p:cNvSpPr>
            <a:spLocks noChangeArrowheads="1"/>
          </p:cNvSpPr>
          <p:nvPr/>
        </p:nvSpPr>
        <p:spPr bwMode="auto">
          <a:xfrm>
            <a:off x="7215188" y="2526199"/>
            <a:ext cx="128587" cy="127000"/>
          </a:xfrm>
          <a:prstGeom prst="rect">
            <a:avLst/>
          </a:prstGeom>
          <a:solidFill>
            <a:srgbClr val="92D050"/>
          </a:solidFill>
          <a:ln w="11113">
            <a:solidFill>
              <a:srgbClr val="000000"/>
            </a:solidFill>
            <a:miter lim="800000"/>
            <a:headEnd/>
            <a:tailEnd/>
          </a:ln>
        </p:spPr>
        <p:txBody>
          <a:bodyPr/>
          <a:lstStyle/>
          <a:p>
            <a:pPr algn="ctr"/>
            <a:endParaRPr lang="es-ES" sz="3600" dirty="0"/>
          </a:p>
        </p:txBody>
      </p:sp>
      <p:pic>
        <p:nvPicPr>
          <p:cNvPr id="15"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6794" t="79943" r="78335"/>
          <a:stretch/>
        </p:blipFill>
        <p:spPr bwMode="auto">
          <a:xfrm>
            <a:off x="4254477" y="5233287"/>
            <a:ext cx="1009936" cy="654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712" y="2364795"/>
            <a:ext cx="969963"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3521" t="74923" r="53417"/>
          <a:stretch/>
        </p:blipFill>
        <p:spPr bwMode="auto">
          <a:xfrm>
            <a:off x="4427984" y="4626200"/>
            <a:ext cx="887104" cy="818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46583" r="40958"/>
          <a:stretch/>
        </p:blipFill>
        <p:spPr bwMode="auto">
          <a:xfrm>
            <a:off x="5093991" y="1800225"/>
            <a:ext cx="846161" cy="326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61656" t="69485" r="25081"/>
          <a:stretch/>
        </p:blipFill>
        <p:spPr bwMode="auto">
          <a:xfrm>
            <a:off x="5724128" y="4581128"/>
            <a:ext cx="900752" cy="995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73512" t="50000" r="12019"/>
          <a:stretch/>
        </p:blipFill>
        <p:spPr bwMode="auto">
          <a:xfrm>
            <a:off x="6685705" y="4246115"/>
            <a:ext cx="982639" cy="1631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 Box 154"/>
          <p:cNvSpPr txBox="1">
            <a:spLocks noChangeArrowheads="1"/>
          </p:cNvSpPr>
          <p:nvPr/>
        </p:nvSpPr>
        <p:spPr bwMode="auto">
          <a:xfrm>
            <a:off x="896145" y="3090647"/>
            <a:ext cx="1330455" cy="338554"/>
          </a:xfrm>
          <a:prstGeom prst="rect">
            <a:avLst/>
          </a:prstGeom>
          <a:noFill/>
          <a:ln w="9525">
            <a:noFill/>
            <a:miter lim="800000"/>
            <a:headEnd/>
            <a:tailEnd/>
          </a:ln>
        </p:spPr>
        <p:txBody>
          <a:bodyPr wrap="square">
            <a:spAutoFit/>
          </a:bodyPr>
          <a:lstStyle/>
          <a:p>
            <a:pPr algn="ctr" fontAlgn="b"/>
            <a:r>
              <a:rPr lang="en-GB" sz="1600" b="1" dirty="0" smtClean="0"/>
              <a:t>9974 (10.2)</a:t>
            </a:r>
            <a:endParaRPr lang="en-GB" sz="1600" b="1" dirty="0"/>
          </a:p>
        </p:txBody>
      </p:sp>
      <p:sp>
        <p:nvSpPr>
          <p:cNvPr id="22" name="Text Box 154"/>
          <p:cNvSpPr txBox="1">
            <a:spLocks noChangeArrowheads="1"/>
          </p:cNvSpPr>
          <p:nvPr/>
        </p:nvSpPr>
        <p:spPr bwMode="auto">
          <a:xfrm>
            <a:off x="3984633" y="5707995"/>
            <a:ext cx="1330455" cy="338554"/>
          </a:xfrm>
          <a:prstGeom prst="rect">
            <a:avLst/>
          </a:prstGeom>
          <a:noFill/>
          <a:ln w="9525">
            <a:noFill/>
            <a:miter lim="800000"/>
            <a:headEnd/>
            <a:tailEnd/>
          </a:ln>
        </p:spPr>
        <p:txBody>
          <a:bodyPr wrap="square">
            <a:spAutoFit/>
          </a:bodyPr>
          <a:lstStyle/>
          <a:p>
            <a:pPr algn="ctr" fontAlgn="b"/>
            <a:r>
              <a:rPr lang="en-GB" sz="1600" b="1" dirty="0" smtClean="0"/>
              <a:t>61 (0.06)</a:t>
            </a:r>
            <a:endParaRPr lang="en-GB" sz="1600" b="1" dirty="0"/>
          </a:p>
        </p:txBody>
      </p:sp>
      <p:sp>
        <p:nvSpPr>
          <p:cNvPr id="23" name="Text Box 154"/>
          <p:cNvSpPr txBox="1">
            <a:spLocks noChangeArrowheads="1"/>
          </p:cNvSpPr>
          <p:nvPr/>
        </p:nvSpPr>
        <p:spPr bwMode="auto">
          <a:xfrm>
            <a:off x="3454147" y="4931569"/>
            <a:ext cx="1330455" cy="338554"/>
          </a:xfrm>
          <a:prstGeom prst="rect">
            <a:avLst/>
          </a:prstGeom>
          <a:noFill/>
          <a:ln w="9525">
            <a:noFill/>
            <a:miter lim="800000"/>
            <a:headEnd/>
            <a:tailEnd/>
          </a:ln>
        </p:spPr>
        <p:txBody>
          <a:bodyPr wrap="square">
            <a:spAutoFit/>
          </a:bodyPr>
          <a:lstStyle/>
          <a:p>
            <a:pPr algn="r" fontAlgn="b"/>
            <a:r>
              <a:rPr lang="en-GB" sz="1600" b="1" dirty="0" smtClean="0"/>
              <a:t>1274 </a:t>
            </a:r>
            <a:r>
              <a:rPr lang="en-GB" sz="1600" b="1" dirty="0" smtClean="0"/>
              <a:t>(</a:t>
            </a:r>
            <a:r>
              <a:rPr lang="en-GB" sz="1600" b="1" dirty="0" smtClean="0"/>
              <a:t>2.04)</a:t>
            </a:r>
            <a:endParaRPr lang="en-GB" sz="1600" b="1" dirty="0"/>
          </a:p>
        </p:txBody>
      </p:sp>
      <p:sp>
        <p:nvSpPr>
          <p:cNvPr id="24" name="Text Box 154"/>
          <p:cNvSpPr txBox="1">
            <a:spLocks noChangeArrowheads="1"/>
          </p:cNvSpPr>
          <p:nvPr/>
        </p:nvSpPr>
        <p:spPr bwMode="auto">
          <a:xfrm>
            <a:off x="3998455" y="2838076"/>
            <a:ext cx="1330455" cy="338554"/>
          </a:xfrm>
          <a:prstGeom prst="rect">
            <a:avLst/>
          </a:prstGeom>
          <a:noFill/>
          <a:ln w="9525">
            <a:noFill/>
            <a:miter lim="800000"/>
            <a:headEnd/>
            <a:tailEnd/>
          </a:ln>
        </p:spPr>
        <p:txBody>
          <a:bodyPr wrap="square">
            <a:spAutoFit/>
          </a:bodyPr>
          <a:lstStyle/>
          <a:p>
            <a:pPr algn="r" fontAlgn="b"/>
            <a:r>
              <a:rPr lang="en-GB" sz="1600" b="1" dirty="0" smtClean="0"/>
              <a:t>9349 (10.28)</a:t>
            </a:r>
            <a:endParaRPr lang="en-GB" sz="1600" b="1" dirty="0"/>
          </a:p>
        </p:txBody>
      </p:sp>
      <p:sp>
        <p:nvSpPr>
          <p:cNvPr id="25" name="Text Box 154"/>
          <p:cNvSpPr txBox="1">
            <a:spLocks noChangeArrowheads="1"/>
          </p:cNvSpPr>
          <p:nvPr/>
        </p:nvSpPr>
        <p:spPr bwMode="auto">
          <a:xfrm>
            <a:off x="5355250" y="5484365"/>
            <a:ext cx="1330455" cy="338554"/>
          </a:xfrm>
          <a:prstGeom prst="rect">
            <a:avLst/>
          </a:prstGeom>
          <a:noFill/>
          <a:ln w="9525">
            <a:noFill/>
            <a:miter lim="800000"/>
            <a:headEnd/>
            <a:tailEnd/>
          </a:ln>
        </p:spPr>
        <p:txBody>
          <a:bodyPr wrap="square">
            <a:spAutoFit/>
          </a:bodyPr>
          <a:lstStyle/>
          <a:p>
            <a:pPr algn="r" fontAlgn="b"/>
            <a:r>
              <a:rPr lang="en-GB" sz="1600" b="1" dirty="0" smtClean="0"/>
              <a:t>1296 (0.69)</a:t>
            </a:r>
            <a:endParaRPr lang="en-GB" sz="1600" b="1" dirty="0"/>
          </a:p>
        </p:txBody>
      </p:sp>
      <p:sp>
        <p:nvSpPr>
          <p:cNvPr id="26" name="Text Box 154"/>
          <p:cNvSpPr txBox="1">
            <a:spLocks noChangeArrowheads="1"/>
          </p:cNvSpPr>
          <p:nvPr/>
        </p:nvSpPr>
        <p:spPr bwMode="auto">
          <a:xfrm>
            <a:off x="7407275" y="4909603"/>
            <a:ext cx="1330455" cy="338554"/>
          </a:xfrm>
          <a:prstGeom prst="rect">
            <a:avLst/>
          </a:prstGeom>
          <a:noFill/>
          <a:ln w="9525">
            <a:noFill/>
            <a:miter lim="800000"/>
            <a:headEnd/>
            <a:tailEnd/>
          </a:ln>
        </p:spPr>
        <p:txBody>
          <a:bodyPr wrap="square">
            <a:spAutoFit/>
          </a:bodyPr>
          <a:lstStyle/>
          <a:p>
            <a:pPr fontAlgn="b"/>
            <a:r>
              <a:rPr lang="en-GB" sz="1600" b="1" dirty="0" smtClean="0"/>
              <a:t>4197 (2.25)</a:t>
            </a:r>
            <a:endParaRPr lang="en-GB" sz="1600" b="1" dirty="0"/>
          </a:p>
        </p:txBody>
      </p:sp>
      <p:sp>
        <p:nvSpPr>
          <p:cNvPr id="27" name="Rectangle 23"/>
          <p:cNvSpPr>
            <a:spLocks noChangeArrowheads="1"/>
          </p:cNvSpPr>
          <p:nvPr/>
        </p:nvSpPr>
        <p:spPr bwMode="auto">
          <a:xfrm>
            <a:off x="1247318" y="2745415"/>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5.9 </a:t>
            </a:r>
            <a:r>
              <a:rPr lang="en-GB" sz="1700" b="1" dirty="0">
                <a:solidFill>
                  <a:srgbClr val="FFC000"/>
                </a:solidFill>
              </a:rPr>
              <a:t>%</a:t>
            </a:r>
          </a:p>
        </p:txBody>
      </p:sp>
      <p:sp>
        <p:nvSpPr>
          <p:cNvPr id="28" name="Rectangle 23"/>
          <p:cNvSpPr>
            <a:spLocks noChangeArrowheads="1"/>
          </p:cNvSpPr>
          <p:nvPr/>
        </p:nvSpPr>
        <p:spPr bwMode="auto">
          <a:xfrm>
            <a:off x="3588196" y="5484365"/>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14.75 </a:t>
            </a:r>
            <a:r>
              <a:rPr lang="en-GB" sz="1700" b="1" dirty="0">
                <a:solidFill>
                  <a:srgbClr val="FFC000"/>
                </a:solidFill>
              </a:rPr>
              <a:t>%</a:t>
            </a:r>
          </a:p>
        </p:txBody>
      </p:sp>
      <p:sp>
        <p:nvSpPr>
          <p:cNvPr id="29" name="Rectangle 23"/>
          <p:cNvSpPr>
            <a:spLocks noChangeArrowheads="1"/>
          </p:cNvSpPr>
          <p:nvPr/>
        </p:nvSpPr>
        <p:spPr bwMode="auto">
          <a:xfrm>
            <a:off x="3847566" y="4772522"/>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49.2 </a:t>
            </a:r>
            <a:r>
              <a:rPr lang="en-GB" sz="1700" b="1" dirty="0">
                <a:solidFill>
                  <a:srgbClr val="FFC000"/>
                </a:solidFill>
              </a:rPr>
              <a:t>%</a:t>
            </a:r>
          </a:p>
        </p:txBody>
      </p:sp>
      <p:sp>
        <p:nvSpPr>
          <p:cNvPr id="30" name="Rectangle 23"/>
          <p:cNvSpPr>
            <a:spLocks noChangeArrowheads="1"/>
          </p:cNvSpPr>
          <p:nvPr/>
        </p:nvSpPr>
        <p:spPr bwMode="auto">
          <a:xfrm>
            <a:off x="4427984" y="2478562"/>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14.5 </a:t>
            </a:r>
            <a:r>
              <a:rPr lang="en-GB" sz="1700" b="1" dirty="0">
                <a:solidFill>
                  <a:srgbClr val="FFC000"/>
                </a:solidFill>
              </a:rPr>
              <a:t>%</a:t>
            </a:r>
          </a:p>
        </p:txBody>
      </p:sp>
      <p:sp>
        <p:nvSpPr>
          <p:cNvPr id="31" name="Rectangle 23"/>
          <p:cNvSpPr>
            <a:spLocks noChangeArrowheads="1"/>
          </p:cNvSpPr>
          <p:nvPr/>
        </p:nvSpPr>
        <p:spPr bwMode="auto">
          <a:xfrm>
            <a:off x="5604420" y="5322059"/>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94.1%</a:t>
            </a:r>
            <a:endParaRPr lang="en-GB" sz="1700" b="1" dirty="0">
              <a:solidFill>
                <a:srgbClr val="FFC000"/>
              </a:solidFill>
            </a:endParaRPr>
          </a:p>
        </p:txBody>
      </p:sp>
      <p:sp>
        <p:nvSpPr>
          <p:cNvPr id="32" name="Rectangle 23"/>
          <p:cNvSpPr>
            <a:spLocks noChangeArrowheads="1"/>
          </p:cNvSpPr>
          <p:nvPr/>
        </p:nvSpPr>
        <p:spPr bwMode="auto">
          <a:xfrm>
            <a:off x="7352546" y="4572207"/>
            <a:ext cx="839788" cy="261938"/>
          </a:xfrm>
          <a:prstGeom prst="rect">
            <a:avLst/>
          </a:prstGeom>
          <a:noFill/>
          <a:ln w="9525">
            <a:noFill/>
            <a:miter lim="800000"/>
            <a:headEnd/>
            <a:tailEnd/>
          </a:ln>
        </p:spPr>
        <p:txBody>
          <a:bodyPr lIns="0" tIns="0" rIns="0" bIns="0">
            <a:spAutoFit/>
          </a:bodyPr>
          <a:lstStyle/>
          <a:p>
            <a:pPr algn="ctr"/>
            <a:r>
              <a:rPr lang="en-GB" sz="1700" b="1" dirty="0" smtClean="0">
                <a:solidFill>
                  <a:srgbClr val="FFC000"/>
                </a:solidFill>
              </a:rPr>
              <a:t>32.6 </a:t>
            </a:r>
            <a:r>
              <a:rPr lang="en-GB" sz="1700" b="1" dirty="0">
                <a:solidFill>
                  <a:srgbClr val="FFC000"/>
                </a:solidFill>
              </a:rPr>
              <a:t>%</a:t>
            </a:r>
          </a:p>
        </p:txBody>
      </p:sp>
    </p:spTree>
    <p:extLst>
      <p:ext uri="{BB962C8B-B14F-4D97-AF65-F5344CB8AC3E}">
        <p14:creationId xmlns:p14="http://schemas.microsoft.com/office/powerpoint/2010/main" val="40654146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0"/>
          <p:cNvSpPr>
            <a:spLocks noChangeArrowheads="1"/>
          </p:cNvSpPr>
          <p:nvPr/>
        </p:nvSpPr>
        <p:spPr bwMode="auto">
          <a:xfrm>
            <a:off x="899592" y="985647"/>
            <a:ext cx="8061325" cy="854075"/>
          </a:xfrm>
          <a:prstGeom prst="rect">
            <a:avLst/>
          </a:prstGeom>
          <a:noFill/>
          <a:ln w="9525">
            <a:noFill/>
            <a:miter lim="800000"/>
            <a:headEnd/>
            <a:tailEnd/>
          </a:ln>
          <a:effectLst>
            <a:outerShdw dist="17961" dir="2700000" algn="ctr" rotWithShape="0">
              <a:srgbClr val="96CCEE"/>
            </a:outerShdw>
          </a:effectLst>
        </p:spPr>
        <p:txBody>
          <a:bodyPr lIns="0" tIns="0" rIns="0" bIns="0" anchor="ctr"/>
          <a:lstStyle/>
          <a:p>
            <a:pPr algn="ctr"/>
            <a:r>
              <a:rPr lang="en-GB" sz="2200" dirty="0">
                <a:latin typeface="Calibri" pitchFamily="34" charset="0"/>
                <a:cs typeface="Calibri" pitchFamily="34" charset="0"/>
              </a:rPr>
              <a:t>Liver Transplantations from deceased and living donors</a:t>
            </a:r>
            <a:br>
              <a:rPr lang="en-GB" sz="2200" dirty="0">
                <a:latin typeface="Calibri" pitchFamily="34" charset="0"/>
                <a:cs typeface="Calibri" pitchFamily="34" charset="0"/>
              </a:rPr>
            </a:br>
            <a:r>
              <a:rPr lang="en-GB" sz="2200" dirty="0">
                <a:latin typeface="Calibri" pitchFamily="34" charset="0"/>
                <a:cs typeface="Calibri" pitchFamily="34" charset="0"/>
              </a:rPr>
              <a:t>Per million population (pmp) </a:t>
            </a:r>
          </a:p>
        </p:txBody>
      </p:sp>
      <p:grpSp>
        <p:nvGrpSpPr>
          <p:cNvPr id="11" name="Group 89"/>
          <p:cNvGrpSpPr>
            <a:grpSpLocks/>
          </p:cNvGrpSpPr>
          <p:nvPr/>
        </p:nvGrpSpPr>
        <p:grpSpPr bwMode="auto">
          <a:xfrm>
            <a:off x="323057" y="908039"/>
            <a:ext cx="1249363" cy="954088"/>
            <a:chOff x="142" y="-141"/>
            <a:chExt cx="787" cy="601"/>
          </a:xfrm>
        </p:grpSpPr>
        <p:sp>
          <p:nvSpPr>
            <p:cNvPr id="12" name="Text Box 7"/>
            <p:cNvSpPr txBox="1">
              <a:spLocks noChangeArrowheads="1"/>
            </p:cNvSpPr>
            <p:nvPr/>
          </p:nvSpPr>
          <p:spPr bwMode="auto">
            <a:xfrm>
              <a:off x="142" y="268"/>
              <a:ext cx="787"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400" b="0" i="0" dirty="0">
                  <a:solidFill>
                    <a:srgbClr val="FF0000"/>
                  </a:solidFill>
                  <a:latin typeface="Bauhaus 93" pitchFamily="82" charset="0"/>
                  <a:ea typeface="Gungsuh" pitchFamily="18" charset="-127"/>
                </a:rPr>
                <a:t>GODT </a:t>
              </a:r>
              <a:r>
                <a:rPr lang="en-GB" sz="1400" b="0" i="0" dirty="0" smtClean="0">
                  <a:solidFill>
                    <a:srgbClr val="FF0000"/>
                  </a:solidFill>
                  <a:latin typeface="Bauhaus 93" pitchFamily="82" charset="0"/>
                  <a:ea typeface="Gungsuh" pitchFamily="18" charset="-127"/>
                </a:rPr>
                <a:t>2014</a:t>
              </a:r>
              <a:r>
                <a:rPr lang="en-GB" sz="1400" b="0" i="0" dirty="0" smtClean="0">
                  <a:solidFill>
                    <a:srgbClr val="008000"/>
                  </a:solidFill>
                  <a:latin typeface="Bauhaus 93" pitchFamily="82" charset="0"/>
                  <a:ea typeface="Gungsuh" pitchFamily="18" charset="-127"/>
                </a:rPr>
                <a:t> </a:t>
              </a:r>
              <a:endParaRPr lang="en-GB" sz="1400" b="0" i="0" dirty="0">
                <a:solidFill>
                  <a:srgbClr val="008000"/>
                </a:solidFill>
                <a:latin typeface="Bauhaus 93" pitchFamily="82" charset="0"/>
                <a:ea typeface="Gungsuh" pitchFamily="18" charset="-127"/>
              </a:endParaRPr>
            </a:p>
          </p:txBody>
        </p:sp>
        <p:grpSp>
          <p:nvGrpSpPr>
            <p:cNvPr id="13" name="Group 92"/>
            <p:cNvGrpSpPr>
              <a:grpSpLocks/>
            </p:cNvGrpSpPr>
            <p:nvPr/>
          </p:nvGrpSpPr>
          <p:grpSpPr bwMode="auto">
            <a:xfrm>
              <a:off x="229" y="-141"/>
              <a:ext cx="555" cy="402"/>
              <a:chOff x="1151" y="180"/>
              <a:chExt cx="555" cy="402"/>
            </a:xfrm>
          </p:grpSpPr>
          <p:pic>
            <p:nvPicPr>
              <p:cNvPr id="14"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407"/>
                <a:ext cx="548"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551" cy="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16" name="14 Grupo"/>
          <p:cNvGrpSpPr/>
          <p:nvPr/>
        </p:nvGrpSpPr>
        <p:grpSpPr>
          <a:xfrm>
            <a:off x="2165925" y="2132856"/>
            <a:ext cx="3917504" cy="315135"/>
            <a:chOff x="1668267" y="1087769"/>
            <a:chExt cx="3917498" cy="315135"/>
          </a:xfrm>
        </p:grpSpPr>
        <p:sp>
          <p:nvSpPr>
            <p:cNvPr id="17" name="15 Rectángulo"/>
            <p:cNvSpPr/>
            <p:nvPr/>
          </p:nvSpPr>
          <p:spPr>
            <a:xfrm>
              <a:off x="1778893" y="1087769"/>
              <a:ext cx="1847172" cy="307777"/>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a:t>Liver tx from DD (pmp)</a:t>
              </a:r>
            </a:p>
          </p:txBody>
        </p:sp>
        <p:sp>
          <p:nvSpPr>
            <p:cNvPr id="18" name="16 Rectángulo"/>
            <p:cNvSpPr/>
            <p:nvPr/>
          </p:nvSpPr>
          <p:spPr>
            <a:xfrm>
              <a:off x="3891199" y="1095127"/>
              <a:ext cx="1694566" cy="307777"/>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a:t>Living Liver tx  (pmp)</a:t>
              </a:r>
            </a:p>
          </p:txBody>
        </p:sp>
        <p:sp>
          <p:nvSpPr>
            <p:cNvPr id="19" name="17 Rectángulo"/>
            <p:cNvSpPr/>
            <p:nvPr/>
          </p:nvSpPr>
          <p:spPr>
            <a:xfrm>
              <a:off x="1668267" y="1159777"/>
              <a:ext cx="144016" cy="144016"/>
            </a:xfrm>
            <a:prstGeom prst="rect">
              <a:avLst/>
            </a:prstGeom>
            <a:solidFill>
              <a:srgbClr val="92D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s-ES" dirty="0"/>
            </a:p>
          </p:txBody>
        </p:sp>
        <p:sp>
          <p:nvSpPr>
            <p:cNvPr id="20" name="18 Rectángulo"/>
            <p:cNvSpPr/>
            <p:nvPr/>
          </p:nvSpPr>
          <p:spPr>
            <a:xfrm>
              <a:off x="3675175" y="1159777"/>
              <a:ext cx="144016" cy="144016"/>
            </a:xfrm>
            <a:prstGeom prst="rect">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s-ES" dirty="0"/>
            </a:p>
          </p:txBody>
        </p:sp>
      </p:grpSp>
      <p:graphicFrame>
        <p:nvGraphicFramePr>
          <p:cNvPr id="22" name="1 Gráfico"/>
          <p:cNvGraphicFramePr>
            <a:graphicFrameLocks/>
          </p:cNvGraphicFramePr>
          <p:nvPr>
            <p:extLst>
              <p:ext uri="{D42A27DB-BD31-4B8C-83A1-F6EECF244321}">
                <p14:modId xmlns:p14="http://schemas.microsoft.com/office/powerpoint/2010/main" val="3875404246"/>
              </p:ext>
            </p:extLst>
          </p:nvPr>
        </p:nvGraphicFramePr>
        <p:xfrm>
          <a:off x="107504" y="1720649"/>
          <a:ext cx="9144000" cy="50952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515521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6"/>
          <p:cNvSpPr>
            <a:spLocks noChangeArrowheads="1"/>
          </p:cNvSpPr>
          <p:nvPr/>
        </p:nvSpPr>
        <p:spPr bwMode="auto">
          <a:xfrm>
            <a:off x="1043608" y="908720"/>
            <a:ext cx="8568952" cy="720045"/>
          </a:xfrm>
          <a:prstGeom prst="rect">
            <a:avLst/>
          </a:prstGeom>
          <a:noFill/>
          <a:ln w="9525">
            <a:noFill/>
            <a:miter lim="800000"/>
            <a:headEnd/>
            <a:tailEnd/>
          </a:ln>
          <a:effectLst>
            <a:outerShdw dist="17961" dir="2700000" algn="ctr" rotWithShape="0">
              <a:srgbClr val="96CCEE"/>
            </a:outerShdw>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p>
            <a:pPr lvl="0"/>
            <a:r>
              <a:rPr lang="en-GB" sz="2000" dirty="0">
                <a:solidFill>
                  <a:prstClr val="black"/>
                </a:solidFill>
                <a:latin typeface="Calibri" pitchFamily="34" charset="0"/>
                <a:cs typeface="Calibri" pitchFamily="34" charset="0"/>
              </a:rPr>
              <a:t>50 Most Active Countries </a:t>
            </a:r>
            <a:r>
              <a:rPr lang="en-GB" sz="2000" dirty="0" smtClean="0">
                <a:solidFill>
                  <a:prstClr val="black"/>
                </a:solidFill>
                <a:latin typeface="Calibri" pitchFamily="34" charset="0"/>
                <a:cs typeface="Calibri" pitchFamily="34" charset="0"/>
              </a:rPr>
              <a:t>Globally. </a:t>
            </a:r>
            <a:r>
              <a:rPr lang="en-GB" sz="2000" dirty="0" smtClean="0">
                <a:latin typeface="Calibri" pitchFamily="34" charset="0"/>
                <a:cs typeface="Calibri" pitchFamily="34" charset="0"/>
              </a:rPr>
              <a:t>Transplanted </a:t>
            </a:r>
            <a:r>
              <a:rPr lang="en-GB" sz="2000" dirty="0">
                <a:latin typeface="Calibri" pitchFamily="34" charset="0"/>
                <a:cs typeface="Calibri" pitchFamily="34" charset="0"/>
              </a:rPr>
              <a:t>Organs per Million Population </a:t>
            </a:r>
            <a:br>
              <a:rPr lang="en-GB" sz="2000" dirty="0">
                <a:latin typeface="Calibri" pitchFamily="34" charset="0"/>
                <a:cs typeface="Calibri" pitchFamily="34" charset="0"/>
              </a:rPr>
            </a:br>
            <a:endParaRPr lang="en-US" sz="2000" dirty="0">
              <a:latin typeface="Calibri" pitchFamily="34" charset="0"/>
              <a:cs typeface="Calibri" pitchFamily="34" charset="0"/>
            </a:endParaRPr>
          </a:p>
        </p:txBody>
      </p:sp>
      <p:grpSp>
        <p:nvGrpSpPr>
          <p:cNvPr id="6" name="Group 89"/>
          <p:cNvGrpSpPr>
            <a:grpSpLocks/>
          </p:cNvGrpSpPr>
          <p:nvPr/>
        </p:nvGrpSpPr>
        <p:grpSpPr bwMode="auto">
          <a:xfrm>
            <a:off x="-36512" y="908039"/>
            <a:ext cx="1249363" cy="720726"/>
            <a:chOff x="81" y="-141"/>
            <a:chExt cx="787" cy="454"/>
          </a:xfrm>
        </p:grpSpPr>
        <p:sp>
          <p:nvSpPr>
            <p:cNvPr id="7" name="Text Box 7"/>
            <p:cNvSpPr txBox="1">
              <a:spLocks noChangeArrowheads="1"/>
            </p:cNvSpPr>
            <p:nvPr/>
          </p:nvSpPr>
          <p:spPr bwMode="auto">
            <a:xfrm>
              <a:off x="81" y="139"/>
              <a:ext cx="787"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200" b="0" i="0" dirty="0">
                  <a:solidFill>
                    <a:srgbClr val="FF0000"/>
                  </a:solidFill>
                  <a:latin typeface="Bauhaus 93" pitchFamily="82" charset="0"/>
                  <a:ea typeface="Gungsuh" pitchFamily="18" charset="-127"/>
                </a:rPr>
                <a:t>GODT </a:t>
              </a:r>
              <a:r>
                <a:rPr lang="en-GB" sz="1200" b="0" i="0" dirty="0" smtClean="0">
                  <a:solidFill>
                    <a:srgbClr val="FF0000"/>
                  </a:solidFill>
                  <a:latin typeface="Bauhaus 93" pitchFamily="82" charset="0"/>
                  <a:ea typeface="Gungsuh" pitchFamily="18" charset="-127"/>
                </a:rPr>
                <a:t>2014</a:t>
              </a:r>
              <a:r>
                <a:rPr lang="en-GB" sz="1200" b="0" i="0" dirty="0" smtClean="0">
                  <a:solidFill>
                    <a:srgbClr val="008000"/>
                  </a:solidFill>
                  <a:latin typeface="Bauhaus 93" pitchFamily="82" charset="0"/>
                  <a:ea typeface="Gungsuh" pitchFamily="18" charset="-127"/>
                </a:rPr>
                <a:t> </a:t>
              </a:r>
              <a:endParaRPr lang="en-GB" sz="1200" b="0" i="0" dirty="0">
                <a:solidFill>
                  <a:srgbClr val="008000"/>
                </a:solidFill>
                <a:latin typeface="Bauhaus 93" pitchFamily="82" charset="0"/>
                <a:ea typeface="Gungsuh" pitchFamily="18" charset="-127"/>
              </a:endParaRPr>
            </a:p>
          </p:txBody>
        </p:sp>
        <p:grpSp>
          <p:nvGrpSpPr>
            <p:cNvPr id="8" name="Group 92"/>
            <p:cNvGrpSpPr>
              <a:grpSpLocks/>
            </p:cNvGrpSpPr>
            <p:nvPr/>
          </p:nvGrpSpPr>
          <p:grpSpPr bwMode="auto">
            <a:xfrm>
              <a:off x="229" y="-141"/>
              <a:ext cx="416" cy="315"/>
              <a:chOff x="1151" y="180"/>
              <a:chExt cx="416" cy="315"/>
            </a:xfrm>
          </p:grpSpPr>
          <p:pic>
            <p:nvPicPr>
              <p:cNvPr id="9"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362"/>
                <a:ext cx="41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41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aphicFrame>
        <p:nvGraphicFramePr>
          <p:cNvPr id="11" name="4 Gráfico"/>
          <p:cNvGraphicFramePr>
            <a:graphicFrameLocks/>
          </p:cNvGraphicFramePr>
          <p:nvPr>
            <p:extLst>
              <p:ext uri="{D42A27DB-BD31-4B8C-83A1-F6EECF244321}">
                <p14:modId xmlns:p14="http://schemas.microsoft.com/office/powerpoint/2010/main" val="1931123911"/>
              </p:ext>
            </p:extLst>
          </p:nvPr>
        </p:nvGraphicFramePr>
        <p:xfrm>
          <a:off x="0" y="1490652"/>
          <a:ext cx="9144000" cy="5367348"/>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29 Grupo"/>
          <p:cNvGrpSpPr/>
          <p:nvPr/>
        </p:nvGrpSpPr>
        <p:grpSpPr>
          <a:xfrm>
            <a:off x="6516216" y="4725144"/>
            <a:ext cx="2032749" cy="1384990"/>
            <a:chOff x="-31785396" y="1979818"/>
            <a:chExt cx="2032671" cy="1384989"/>
          </a:xfrm>
        </p:grpSpPr>
        <p:sp>
          <p:nvSpPr>
            <p:cNvPr id="13" name="Text Box 34"/>
            <p:cNvSpPr txBox="1">
              <a:spLocks noChangeArrowheads="1"/>
            </p:cNvSpPr>
            <p:nvPr/>
          </p:nvSpPr>
          <p:spPr bwMode="auto">
            <a:xfrm>
              <a:off x="-31785396" y="1979818"/>
              <a:ext cx="2032671" cy="1384989"/>
            </a:xfrm>
            <a:prstGeom prst="rect">
              <a:avLst/>
            </a:prstGeom>
            <a:solidFill>
              <a:schemeClr val="bg1"/>
            </a:solidFill>
            <a:ln w="9525">
              <a:solidFill>
                <a:schemeClr val="tx1"/>
              </a:solidFill>
              <a:miter lim="800000"/>
              <a:headEnd/>
              <a:tailEnd/>
            </a:ln>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400" b="0" i="0" dirty="0">
                  <a:solidFill>
                    <a:schemeClr val="tx1"/>
                  </a:solidFill>
                  <a:latin typeface="Arial" charset="0"/>
                </a:rPr>
                <a:t>     Kidney pmp</a:t>
              </a:r>
            </a:p>
            <a:p>
              <a:r>
                <a:rPr lang="en-GB" sz="1400" b="0" i="0" dirty="0">
                  <a:solidFill>
                    <a:schemeClr val="tx1"/>
                  </a:solidFill>
                  <a:latin typeface="Arial" charset="0"/>
                </a:rPr>
                <a:t>     Liver pmp</a:t>
              </a:r>
            </a:p>
            <a:p>
              <a:r>
                <a:rPr lang="en-GB" sz="1400" b="0" i="0" dirty="0">
                  <a:solidFill>
                    <a:schemeClr val="tx1"/>
                  </a:solidFill>
                  <a:latin typeface="Arial" charset="0"/>
                </a:rPr>
                <a:t>     Heart pmp</a:t>
              </a:r>
            </a:p>
            <a:p>
              <a:r>
                <a:rPr lang="en-GB" sz="1400" b="0" i="0" dirty="0">
                  <a:solidFill>
                    <a:schemeClr val="tx1"/>
                  </a:solidFill>
                  <a:latin typeface="Arial" charset="0"/>
                </a:rPr>
                <a:t>     Lung pmp</a:t>
              </a:r>
            </a:p>
            <a:p>
              <a:r>
                <a:rPr lang="en-GB" sz="1400" b="0" i="0" dirty="0">
                  <a:solidFill>
                    <a:schemeClr val="tx1"/>
                  </a:solidFill>
                  <a:latin typeface="Arial" charset="0"/>
                </a:rPr>
                <a:t>     Pancreas pmp</a:t>
              </a:r>
            </a:p>
            <a:p>
              <a:r>
                <a:rPr lang="en-GB" sz="1400" b="0" i="0" dirty="0">
                  <a:solidFill>
                    <a:schemeClr val="tx1"/>
                  </a:solidFill>
                  <a:latin typeface="Arial" charset="0"/>
                </a:rPr>
                <a:t>     Small bowel pmp</a:t>
              </a:r>
              <a:endParaRPr lang="en-US" sz="1400" b="0" i="0" dirty="0">
                <a:solidFill>
                  <a:schemeClr val="tx1"/>
                </a:solidFill>
                <a:latin typeface="Arial" charset="0"/>
              </a:endParaRPr>
            </a:p>
          </p:txBody>
        </p:sp>
        <p:sp>
          <p:nvSpPr>
            <p:cNvPr id="14" name="Rectangle 13"/>
            <p:cNvSpPr>
              <a:spLocks noChangeArrowheads="1"/>
            </p:cNvSpPr>
            <p:nvPr/>
          </p:nvSpPr>
          <p:spPr bwMode="auto">
            <a:xfrm>
              <a:off x="-31626268" y="2298386"/>
              <a:ext cx="131754" cy="88900"/>
            </a:xfrm>
            <a:prstGeom prst="rect">
              <a:avLst/>
            </a:prstGeom>
            <a:solidFill>
              <a:srgbClr val="FFCCFF"/>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sp>
          <p:nvSpPr>
            <p:cNvPr id="15" name="Rectangle 13"/>
            <p:cNvSpPr>
              <a:spLocks noChangeArrowheads="1"/>
            </p:cNvSpPr>
            <p:nvPr/>
          </p:nvSpPr>
          <p:spPr bwMode="auto">
            <a:xfrm>
              <a:off x="-31624871" y="2495095"/>
              <a:ext cx="131754" cy="88900"/>
            </a:xfrm>
            <a:prstGeom prst="rect">
              <a:avLst/>
            </a:prstGeom>
            <a:solidFill>
              <a:srgbClr val="CCECFF"/>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sp>
          <p:nvSpPr>
            <p:cNvPr id="16" name="Rectangle 13"/>
            <p:cNvSpPr>
              <a:spLocks noChangeArrowheads="1"/>
            </p:cNvSpPr>
            <p:nvPr/>
          </p:nvSpPr>
          <p:spPr bwMode="auto">
            <a:xfrm>
              <a:off x="-31624871" y="2694226"/>
              <a:ext cx="131754" cy="88900"/>
            </a:xfrm>
            <a:prstGeom prst="rect">
              <a:avLst/>
            </a:prstGeom>
            <a:solidFill>
              <a:srgbClr val="FFCC99"/>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sp>
          <p:nvSpPr>
            <p:cNvPr id="17" name="Rectangle 13"/>
            <p:cNvSpPr>
              <a:spLocks noChangeArrowheads="1"/>
            </p:cNvSpPr>
            <p:nvPr/>
          </p:nvSpPr>
          <p:spPr bwMode="auto">
            <a:xfrm>
              <a:off x="-31624871" y="2910249"/>
              <a:ext cx="131754" cy="88900"/>
            </a:xfrm>
            <a:prstGeom prst="rect">
              <a:avLst/>
            </a:prstGeom>
            <a:solidFill>
              <a:srgbClr val="CCFF99"/>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sp>
          <p:nvSpPr>
            <p:cNvPr id="18" name="Rectangle 13"/>
            <p:cNvSpPr>
              <a:spLocks noChangeArrowheads="1"/>
            </p:cNvSpPr>
            <p:nvPr/>
          </p:nvSpPr>
          <p:spPr bwMode="auto">
            <a:xfrm>
              <a:off x="-31624871" y="3126272"/>
              <a:ext cx="131754" cy="88900"/>
            </a:xfrm>
            <a:prstGeom prst="rect">
              <a:avLst/>
            </a:prstGeom>
            <a:solidFill>
              <a:srgbClr val="CC99FF"/>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sp>
          <p:nvSpPr>
            <p:cNvPr id="20" name="Rectangle 13"/>
            <p:cNvSpPr>
              <a:spLocks noChangeArrowheads="1"/>
            </p:cNvSpPr>
            <p:nvPr/>
          </p:nvSpPr>
          <p:spPr bwMode="auto">
            <a:xfrm>
              <a:off x="-31624871" y="2118164"/>
              <a:ext cx="131754" cy="88900"/>
            </a:xfrm>
            <a:prstGeom prst="rect">
              <a:avLst/>
            </a:prstGeom>
            <a:solidFill>
              <a:srgbClr val="FEF762"/>
            </a:solidFill>
            <a:ln w="9525">
              <a:solidFill>
                <a:schemeClr val="tx1"/>
              </a:solidFill>
              <a:miter lim="800000"/>
              <a:headEnd/>
              <a:tailEnd/>
            </a:ln>
          </p:spPr>
          <p:txBody>
            <a:bodyPr wrap="non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s-ES" sz="3900" dirty="0"/>
            </a:p>
          </p:txBody>
        </p:sp>
      </p:grpSp>
    </p:spTree>
    <p:extLst>
      <p:ext uri="{BB962C8B-B14F-4D97-AF65-F5344CB8AC3E}">
        <p14:creationId xmlns:p14="http://schemas.microsoft.com/office/powerpoint/2010/main" val="30329951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417" t="7563" r="16419" b="10182"/>
          <a:stretch/>
        </p:blipFill>
        <p:spPr bwMode="auto">
          <a:xfrm>
            <a:off x="-14433" y="-11540"/>
            <a:ext cx="9158433" cy="6869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19085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1 Gráfico"/>
          <p:cNvGraphicFramePr>
            <a:graphicFrameLocks/>
          </p:cNvGraphicFramePr>
          <p:nvPr>
            <p:extLst>
              <p:ext uri="{D42A27DB-BD31-4B8C-83A1-F6EECF244321}">
                <p14:modId xmlns:p14="http://schemas.microsoft.com/office/powerpoint/2010/main" val="2116177873"/>
              </p:ext>
            </p:extLst>
          </p:nvPr>
        </p:nvGraphicFramePr>
        <p:xfrm>
          <a:off x="0" y="908720"/>
          <a:ext cx="9288015" cy="5924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131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72"/>
          <p:cNvSpPr>
            <a:spLocks noChangeArrowheads="1"/>
          </p:cNvSpPr>
          <p:nvPr/>
        </p:nvSpPr>
        <p:spPr bwMode="auto">
          <a:xfrm>
            <a:off x="1349601" y="980728"/>
            <a:ext cx="7776858" cy="476823"/>
          </a:xfrm>
          <a:prstGeom prst="rect">
            <a:avLst/>
          </a:prstGeom>
          <a:noFill/>
          <a:ln w="9525">
            <a:noFill/>
            <a:miter lim="800000"/>
            <a:headEnd/>
            <a:tailEnd/>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2000" dirty="0" smtClean="0">
                <a:latin typeface="Calibri" pitchFamily="34" charset="0"/>
                <a:cs typeface="Calibri" pitchFamily="34" charset="0"/>
              </a:rPr>
              <a:t>Total </a:t>
            </a:r>
            <a:r>
              <a:rPr lang="en-GB" sz="2000" dirty="0">
                <a:latin typeface="Calibri" pitchFamily="34" charset="0"/>
                <a:cs typeface="Calibri" pitchFamily="34" charset="0"/>
              </a:rPr>
              <a:t>Kidney Transplants per million </a:t>
            </a:r>
            <a:r>
              <a:rPr lang="en-GB" sz="2000" dirty="0" smtClean="0">
                <a:latin typeface="Calibri" pitchFamily="34" charset="0"/>
                <a:cs typeface="Calibri" pitchFamily="34" charset="0"/>
              </a:rPr>
              <a:t>population vs </a:t>
            </a:r>
          </a:p>
          <a:p>
            <a:pPr algn="ctr"/>
            <a:r>
              <a:rPr lang="en-GB" sz="2000" dirty="0" smtClean="0">
                <a:latin typeface="Calibri" pitchFamily="34" charset="0"/>
                <a:cs typeface="Calibri" pitchFamily="34" charset="0"/>
              </a:rPr>
              <a:t>Human </a:t>
            </a:r>
            <a:r>
              <a:rPr lang="en-GB" sz="2000" dirty="0">
                <a:latin typeface="Calibri" pitchFamily="34" charset="0"/>
                <a:cs typeface="Calibri" pitchFamily="34" charset="0"/>
              </a:rPr>
              <a:t>Development Index</a:t>
            </a:r>
            <a:endParaRPr lang="en-US" sz="2000" dirty="0">
              <a:latin typeface="Calibri" pitchFamily="34" charset="0"/>
              <a:cs typeface="Calibri" pitchFamily="34" charset="0"/>
            </a:endParaRPr>
          </a:p>
        </p:txBody>
      </p:sp>
      <p:grpSp>
        <p:nvGrpSpPr>
          <p:cNvPr id="6" name="Group 89"/>
          <p:cNvGrpSpPr>
            <a:grpSpLocks/>
          </p:cNvGrpSpPr>
          <p:nvPr/>
        </p:nvGrpSpPr>
        <p:grpSpPr bwMode="auto">
          <a:xfrm>
            <a:off x="226219" y="908039"/>
            <a:ext cx="1249363" cy="720726"/>
            <a:chOff x="81" y="-141"/>
            <a:chExt cx="787" cy="454"/>
          </a:xfrm>
        </p:grpSpPr>
        <p:sp>
          <p:nvSpPr>
            <p:cNvPr id="7" name="Text Box 7"/>
            <p:cNvSpPr txBox="1">
              <a:spLocks noChangeArrowheads="1"/>
            </p:cNvSpPr>
            <p:nvPr/>
          </p:nvSpPr>
          <p:spPr bwMode="auto">
            <a:xfrm>
              <a:off x="81" y="139"/>
              <a:ext cx="787"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200" b="0" i="0" dirty="0">
                  <a:solidFill>
                    <a:srgbClr val="FF0000"/>
                  </a:solidFill>
                  <a:latin typeface="Bauhaus 93" pitchFamily="82" charset="0"/>
                  <a:ea typeface="Gungsuh" pitchFamily="18" charset="-127"/>
                </a:rPr>
                <a:t>GODT </a:t>
              </a:r>
              <a:r>
                <a:rPr lang="en-GB" sz="1200" b="0" i="0" dirty="0" smtClean="0">
                  <a:solidFill>
                    <a:srgbClr val="FF0000"/>
                  </a:solidFill>
                  <a:latin typeface="Bauhaus 93" pitchFamily="82" charset="0"/>
                  <a:ea typeface="Gungsuh" pitchFamily="18" charset="-127"/>
                </a:rPr>
                <a:t>2014</a:t>
              </a:r>
              <a:r>
                <a:rPr lang="en-GB" sz="1200" b="0" i="0" dirty="0" smtClean="0">
                  <a:solidFill>
                    <a:srgbClr val="008000"/>
                  </a:solidFill>
                  <a:latin typeface="Bauhaus 93" pitchFamily="82" charset="0"/>
                  <a:ea typeface="Gungsuh" pitchFamily="18" charset="-127"/>
                </a:rPr>
                <a:t> </a:t>
              </a:r>
              <a:endParaRPr lang="en-GB" sz="1200" b="0" i="0" dirty="0">
                <a:solidFill>
                  <a:srgbClr val="008000"/>
                </a:solidFill>
                <a:latin typeface="Bauhaus 93" pitchFamily="82" charset="0"/>
                <a:ea typeface="Gungsuh" pitchFamily="18" charset="-127"/>
              </a:endParaRPr>
            </a:p>
          </p:txBody>
        </p:sp>
        <p:grpSp>
          <p:nvGrpSpPr>
            <p:cNvPr id="8" name="Group 92"/>
            <p:cNvGrpSpPr>
              <a:grpSpLocks/>
            </p:cNvGrpSpPr>
            <p:nvPr/>
          </p:nvGrpSpPr>
          <p:grpSpPr bwMode="auto">
            <a:xfrm>
              <a:off x="229" y="-141"/>
              <a:ext cx="416" cy="315"/>
              <a:chOff x="1151" y="180"/>
              <a:chExt cx="416" cy="315"/>
            </a:xfrm>
          </p:grpSpPr>
          <p:pic>
            <p:nvPicPr>
              <p:cNvPr id="9"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362"/>
                <a:ext cx="41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41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aphicFrame>
        <p:nvGraphicFramePr>
          <p:cNvPr id="37" name="1 Gráfico"/>
          <p:cNvGraphicFramePr>
            <a:graphicFrameLocks/>
          </p:cNvGraphicFramePr>
          <p:nvPr>
            <p:extLst>
              <p:ext uri="{D42A27DB-BD31-4B8C-83A1-F6EECF244321}">
                <p14:modId xmlns:p14="http://schemas.microsoft.com/office/powerpoint/2010/main" val="1065246997"/>
              </p:ext>
            </p:extLst>
          </p:nvPr>
        </p:nvGraphicFramePr>
        <p:xfrm>
          <a:off x="77709" y="1628765"/>
          <a:ext cx="9048750" cy="5211809"/>
        </p:xfrm>
        <a:graphic>
          <a:graphicData uri="http://schemas.openxmlformats.org/drawingml/2006/chart">
            <c:chart xmlns:c="http://schemas.openxmlformats.org/drawingml/2006/chart" xmlns:r="http://schemas.openxmlformats.org/officeDocument/2006/relationships" r:id="rId4"/>
          </a:graphicData>
        </a:graphic>
      </p:graphicFrame>
      <p:sp>
        <p:nvSpPr>
          <p:cNvPr id="39" name="1 CuadroTexto"/>
          <p:cNvSpPr txBox="1"/>
          <p:nvPr/>
        </p:nvSpPr>
        <p:spPr>
          <a:xfrm>
            <a:off x="7380312" y="2060848"/>
            <a:ext cx="1296144"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Netherlands</a:t>
            </a:r>
            <a:endParaRPr lang="es-ES_tradnl" sz="1400" dirty="0"/>
          </a:p>
        </p:txBody>
      </p:sp>
      <p:sp>
        <p:nvSpPr>
          <p:cNvPr id="42" name="TextBox 1"/>
          <p:cNvSpPr txBox="1"/>
          <p:nvPr/>
        </p:nvSpPr>
        <p:spPr>
          <a:xfrm>
            <a:off x="7201962" y="1691344"/>
            <a:ext cx="1474494"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VERY HIGH </a:t>
            </a:r>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43" name="TextBox 1"/>
          <p:cNvSpPr txBox="1"/>
          <p:nvPr/>
        </p:nvSpPr>
        <p:spPr>
          <a:xfrm>
            <a:off x="2951830" y="2261305"/>
            <a:ext cx="1224115"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MEDIUM 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44" name="TextBox 1"/>
          <p:cNvSpPr txBox="1"/>
          <p:nvPr/>
        </p:nvSpPr>
        <p:spPr>
          <a:xfrm>
            <a:off x="5132891" y="2260369"/>
            <a:ext cx="836674"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HIGH 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45" name="1 CuadroTexto"/>
          <p:cNvSpPr txBox="1"/>
          <p:nvPr/>
        </p:nvSpPr>
        <p:spPr>
          <a:xfrm>
            <a:off x="6175147" y="4063578"/>
            <a:ext cx="136815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Argentina</a:t>
            </a:r>
            <a:endParaRPr lang="es-ES_tradnl" sz="1400" dirty="0"/>
          </a:p>
        </p:txBody>
      </p:sp>
      <p:sp>
        <p:nvSpPr>
          <p:cNvPr id="46" name="1 CuadroTexto"/>
          <p:cNvSpPr txBox="1"/>
          <p:nvPr/>
        </p:nvSpPr>
        <p:spPr>
          <a:xfrm>
            <a:off x="5321493" y="4173068"/>
            <a:ext cx="64807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Iran</a:t>
            </a:r>
            <a:endParaRPr lang="es-ES_tradnl" sz="1400" dirty="0"/>
          </a:p>
        </p:txBody>
      </p:sp>
      <p:sp>
        <p:nvSpPr>
          <p:cNvPr id="53" name="1 CuadroTexto"/>
          <p:cNvSpPr txBox="1"/>
          <p:nvPr/>
        </p:nvSpPr>
        <p:spPr>
          <a:xfrm>
            <a:off x="4827833" y="4457929"/>
            <a:ext cx="64807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Brasil</a:t>
            </a:r>
            <a:endParaRPr lang="es-ES_tradnl" sz="1400" dirty="0"/>
          </a:p>
        </p:txBody>
      </p:sp>
      <p:sp>
        <p:nvSpPr>
          <p:cNvPr id="54" name="1 CuadroTexto"/>
          <p:cNvSpPr txBox="1"/>
          <p:nvPr/>
        </p:nvSpPr>
        <p:spPr>
          <a:xfrm>
            <a:off x="2915816" y="5517232"/>
            <a:ext cx="64807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Syria</a:t>
            </a:r>
            <a:endParaRPr lang="es-ES_tradnl" sz="1400" dirty="0"/>
          </a:p>
        </p:txBody>
      </p:sp>
      <p:cxnSp>
        <p:nvCxnSpPr>
          <p:cNvPr id="56" name="55 Conector recto"/>
          <p:cNvCxnSpPr/>
          <p:nvPr/>
        </p:nvCxnSpPr>
        <p:spPr>
          <a:xfrm flipV="1">
            <a:off x="6156176" y="2214744"/>
            <a:ext cx="18971" cy="4238592"/>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56 Conector recto"/>
          <p:cNvCxnSpPr/>
          <p:nvPr/>
        </p:nvCxnSpPr>
        <p:spPr>
          <a:xfrm flipV="1">
            <a:off x="4788024" y="2204864"/>
            <a:ext cx="18971" cy="4238592"/>
          </a:xfrm>
          <a:prstGeom prst="line">
            <a:avLst/>
          </a:prstGeom>
        </p:spPr>
        <p:style>
          <a:lnRef idx="1">
            <a:schemeClr val="accent1"/>
          </a:lnRef>
          <a:fillRef idx="0">
            <a:schemeClr val="accent1"/>
          </a:fillRef>
          <a:effectRef idx="0">
            <a:schemeClr val="accent1"/>
          </a:effectRef>
          <a:fontRef idx="minor">
            <a:schemeClr val="tx1"/>
          </a:fontRef>
        </p:style>
      </p:cxnSp>
      <p:sp>
        <p:nvSpPr>
          <p:cNvPr id="58" name="TextBox 1"/>
          <p:cNvSpPr txBox="1"/>
          <p:nvPr/>
        </p:nvSpPr>
        <p:spPr>
          <a:xfrm>
            <a:off x="1057245" y="2214736"/>
            <a:ext cx="836674"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LOW 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62" name="1 CuadroTexto"/>
          <p:cNvSpPr txBox="1"/>
          <p:nvPr/>
        </p:nvSpPr>
        <p:spPr>
          <a:xfrm>
            <a:off x="2214975" y="5949016"/>
            <a:ext cx="64807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Nepal</a:t>
            </a:r>
            <a:endParaRPr lang="es-ES_tradnl" sz="1400" dirty="0"/>
          </a:p>
        </p:txBody>
      </p:sp>
      <p:sp>
        <p:nvSpPr>
          <p:cNvPr id="63" name="1 CuadroTexto"/>
          <p:cNvSpPr txBox="1"/>
          <p:nvPr/>
        </p:nvSpPr>
        <p:spPr>
          <a:xfrm>
            <a:off x="6366599" y="5076824"/>
            <a:ext cx="648072" cy="30777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_tradnl" sz="1400" dirty="0" smtClean="0"/>
              <a:t>Chile</a:t>
            </a:r>
            <a:endParaRPr lang="es-ES_tradnl" sz="1400" dirty="0"/>
          </a:p>
        </p:txBody>
      </p:sp>
    </p:spTree>
    <p:extLst>
      <p:ext uri="{BB962C8B-B14F-4D97-AF65-F5344CB8AC3E}">
        <p14:creationId xmlns:p14="http://schemas.microsoft.com/office/powerpoint/2010/main" val="1401597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72"/>
          <p:cNvSpPr>
            <a:spLocks noChangeArrowheads="1"/>
          </p:cNvSpPr>
          <p:nvPr/>
        </p:nvSpPr>
        <p:spPr bwMode="auto">
          <a:xfrm>
            <a:off x="1259632" y="848906"/>
            <a:ext cx="7704855" cy="707886"/>
          </a:xfrm>
          <a:prstGeom prst="rect">
            <a:avLst/>
          </a:prstGeom>
          <a:noFill/>
          <a:ln w="9525">
            <a:noFill/>
            <a:miter lim="800000"/>
            <a:headEnd/>
            <a:tailEnd/>
          </a:ln>
          <a:effectLst>
            <a:outerShdw dist="17961" dir="2700000" algn="ctr" rotWithShape="0">
              <a:srgbClr val="96CCEE"/>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nchor="ctr"/>
          <a:lstStyle/>
          <a:p>
            <a:r>
              <a:rPr lang="en-GB" sz="2000" dirty="0">
                <a:latin typeface="Calibri" pitchFamily="34" charset="0"/>
                <a:cs typeface="Calibri" pitchFamily="34" charset="0"/>
              </a:rPr>
              <a:t>Deceased donors per million </a:t>
            </a:r>
            <a:r>
              <a:rPr lang="en-GB" sz="2000" dirty="0" smtClean="0">
                <a:latin typeface="Calibri" pitchFamily="34" charset="0"/>
                <a:cs typeface="Calibri" pitchFamily="34" charset="0"/>
              </a:rPr>
              <a:t>population vs </a:t>
            </a:r>
            <a:r>
              <a:rPr lang="en-GB" sz="2000" dirty="0">
                <a:latin typeface="Calibri" pitchFamily="34" charset="0"/>
                <a:cs typeface="Calibri" pitchFamily="34" charset="0"/>
              </a:rPr>
              <a:t>Human Development Index</a:t>
            </a:r>
            <a:endParaRPr lang="en-US" sz="2000" dirty="0">
              <a:latin typeface="Calibri" pitchFamily="34" charset="0"/>
              <a:cs typeface="Calibri" pitchFamily="34" charset="0"/>
            </a:endParaRPr>
          </a:p>
        </p:txBody>
      </p:sp>
      <p:grpSp>
        <p:nvGrpSpPr>
          <p:cNvPr id="5" name="Group 89"/>
          <p:cNvGrpSpPr>
            <a:grpSpLocks/>
          </p:cNvGrpSpPr>
          <p:nvPr/>
        </p:nvGrpSpPr>
        <p:grpSpPr bwMode="auto">
          <a:xfrm>
            <a:off x="226219" y="908039"/>
            <a:ext cx="1249363" cy="720726"/>
            <a:chOff x="81" y="-141"/>
            <a:chExt cx="787" cy="454"/>
          </a:xfrm>
        </p:grpSpPr>
        <p:sp>
          <p:nvSpPr>
            <p:cNvPr id="6" name="Text Box 7"/>
            <p:cNvSpPr txBox="1">
              <a:spLocks noChangeArrowheads="1"/>
            </p:cNvSpPr>
            <p:nvPr/>
          </p:nvSpPr>
          <p:spPr bwMode="auto">
            <a:xfrm>
              <a:off x="81" y="139"/>
              <a:ext cx="787" cy="1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8" tIns="45704" rIns="91408" bIns="45704">
              <a:spAutoFit/>
            </a:bodyPr>
            <a:lstStyle>
              <a:lvl1pPr defTabSz="1041400">
                <a:defRPr sz="3900" b="1" i="1">
                  <a:solidFill>
                    <a:srgbClr val="000066"/>
                  </a:solidFill>
                  <a:latin typeface="Univers (W1)" pitchFamily="34" charset="0"/>
                  <a:cs typeface="Arial" charset="0"/>
                </a:defRPr>
              </a:lvl1pPr>
              <a:lvl2pPr marL="742950" indent="-285750" defTabSz="1041400">
                <a:defRPr sz="3900" b="1" i="1">
                  <a:solidFill>
                    <a:srgbClr val="000066"/>
                  </a:solidFill>
                  <a:latin typeface="Univers (W1)" pitchFamily="34" charset="0"/>
                  <a:cs typeface="Arial" charset="0"/>
                </a:defRPr>
              </a:lvl2pPr>
              <a:lvl3pPr marL="1143000" indent="-228600" defTabSz="1041400">
                <a:defRPr sz="3900" b="1" i="1">
                  <a:solidFill>
                    <a:srgbClr val="000066"/>
                  </a:solidFill>
                  <a:latin typeface="Univers (W1)" pitchFamily="34" charset="0"/>
                  <a:cs typeface="Arial" charset="0"/>
                </a:defRPr>
              </a:lvl3pPr>
              <a:lvl4pPr marL="1600200" indent="-228600" defTabSz="1041400">
                <a:defRPr sz="3900" b="1" i="1">
                  <a:solidFill>
                    <a:srgbClr val="000066"/>
                  </a:solidFill>
                  <a:latin typeface="Univers (W1)" pitchFamily="34" charset="0"/>
                  <a:cs typeface="Arial" charset="0"/>
                </a:defRPr>
              </a:lvl4pPr>
              <a:lvl5pPr marL="2055813" indent="-227013" defTabSz="1041400">
                <a:defRPr sz="3900" b="1" i="1">
                  <a:solidFill>
                    <a:srgbClr val="000066"/>
                  </a:solidFill>
                  <a:latin typeface="Univers (W1)" pitchFamily="34" charset="0"/>
                  <a:cs typeface="Arial" charset="0"/>
                </a:defRPr>
              </a:lvl5pPr>
              <a:lvl6pPr marL="2513013" indent="-227013" defTabSz="1041400" fontAlgn="base">
                <a:spcBef>
                  <a:spcPct val="0"/>
                </a:spcBef>
                <a:spcAft>
                  <a:spcPct val="0"/>
                </a:spcAft>
                <a:defRPr sz="3900" b="1" i="1">
                  <a:solidFill>
                    <a:srgbClr val="000066"/>
                  </a:solidFill>
                  <a:latin typeface="Univers (W1)" pitchFamily="34" charset="0"/>
                  <a:cs typeface="Arial" charset="0"/>
                </a:defRPr>
              </a:lvl6pPr>
              <a:lvl7pPr marL="2970213" indent="-227013" defTabSz="1041400" fontAlgn="base">
                <a:spcBef>
                  <a:spcPct val="0"/>
                </a:spcBef>
                <a:spcAft>
                  <a:spcPct val="0"/>
                </a:spcAft>
                <a:defRPr sz="3900" b="1" i="1">
                  <a:solidFill>
                    <a:srgbClr val="000066"/>
                  </a:solidFill>
                  <a:latin typeface="Univers (W1)" pitchFamily="34" charset="0"/>
                  <a:cs typeface="Arial" charset="0"/>
                </a:defRPr>
              </a:lvl7pPr>
              <a:lvl8pPr marL="3427413" indent="-227013" defTabSz="1041400" fontAlgn="base">
                <a:spcBef>
                  <a:spcPct val="0"/>
                </a:spcBef>
                <a:spcAft>
                  <a:spcPct val="0"/>
                </a:spcAft>
                <a:defRPr sz="3900" b="1" i="1">
                  <a:solidFill>
                    <a:srgbClr val="000066"/>
                  </a:solidFill>
                  <a:latin typeface="Univers (W1)" pitchFamily="34" charset="0"/>
                  <a:cs typeface="Arial" charset="0"/>
                </a:defRPr>
              </a:lvl8pPr>
              <a:lvl9pPr marL="3884613" indent="-227013" defTabSz="1041400" fontAlgn="base">
                <a:spcBef>
                  <a:spcPct val="0"/>
                </a:spcBef>
                <a:spcAft>
                  <a:spcPct val="0"/>
                </a:spcAft>
                <a:defRPr sz="3900" b="1" i="1">
                  <a:solidFill>
                    <a:srgbClr val="000066"/>
                  </a:solidFill>
                  <a:latin typeface="Univers (W1)" pitchFamily="34" charset="0"/>
                  <a:cs typeface="Arial" charset="0"/>
                </a:defRPr>
              </a:lvl9pPr>
            </a:lstStyle>
            <a:p>
              <a:pPr algn="ctr" rtl="1"/>
              <a:r>
                <a:rPr lang="en-GB" sz="1200" b="0" i="0" dirty="0">
                  <a:solidFill>
                    <a:srgbClr val="FF0000"/>
                  </a:solidFill>
                  <a:latin typeface="Bauhaus 93" pitchFamily="82" charset="0"/>
                  <a:ea typeface="Gungsuh" pitchFamily="18" charset="-127"/>
                </a:rPr>
                <a:t>GODT </a:t>
              </a:r>
              <a:r>
                <a:rPr lang="en-GB" sz="1200" b="0" i="0" dirty="0" smtClean="0">
                  <a:solidFill>
                    <a:srgbClr val="FF0000"/>
                  </a:solidFill>
                  <a:latin typeface="Bauhaus 93" pitchFamily="82" charset="0"/>
                  <a:ea typeface="Gungsuh" pitchFamily="18" charset="-127"/>
                </a:rPr>
                <a:t>2014</a:t>
              </a:r>
              <a:r>
                <a:rPr lang="en-GB" sz="1200" b="0" i="0" dirty="0" smtClean="0">
                  <a:solidFill>
                    <a:srgbClr val="008000"/>
                  </a:solidFill>
                  <a:latin typeface="Bauhaus 93" pitchFamily="82" charset="0"/>
                  <a:ea typeface="Gungsuh" pitchFamily="18" charset="-127"/>
                </a:rPr>
                <a:t> </a:t>
              </a:r>
              <a:endParaRPr lang="en-GB" sz="1200" b="0" i="0" dirty="0">
                <a:solidFill>
                  <a:srgbClr val="008000"/>
                </a:solidFill>
                <a:latin typeface="Bauhaus 93" pitchFamily="82" charset="0"/>
                <a:ea typeface="Gungsuh" pitchFamily="18" charset="-127"/>
              </a:endParaRPr>
            </a:p>
          </p:txBody>
        </p:sp>
        <p:grpSp>
          <p:nvGrpSpPr>
            <p:cNvPr id="7" name="Group 92"/>
            <p:cNvGrpSpPr>
              <a:grpSpLocks/>
            </p:cNvGrpSpPr>
            <p:nvPr/>
          </p:nvGrpSpPr>
          <p:grpSpPr bwMode="auto">
            <a:xfrm>
              <a:off x="229" y="-141"/>
              <a:ext cx="416" cy="315"/>
              <a:chOff x="1151" y="180"/>
              <a:chExt cx="416" cy="315"/>
            </a:xfrm>
          </p:grpSpPr>
          <p:pic>
            <p:nvPicPr>
              <p:cNvPr id="8" name="Picture 93" descr="WHO-EN-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1" y="362"/>
                <a:ext cx="41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4"/>
              <p:cNvPicPr>
                <a:picLocks noChangeAspect="1" noChangeArrowheads="1"/>
              </p:cNvPicPr>
              <p:nvPr/>
            </p:nvPicPr>
            <p:blipFill>
              <a:blip r:embed="rId3" cstate="print">
                <a:extLst>
                  <a:ext uri="{28A0092B-C50C-407E-A947-70E740481C1C}">
                    <a14:useLocalDpi xmlns:a14="http://schemas.microsoft.com/office/drawing/2010/main" val="0"/>
                  </a:ext>
                </a:extLst>
              </a:blip>
              <a:srcRect t="21448" b="24078"/>
              <a:stretch>
                <a:fillRect/>
              </a:stretch>
            </p:blipFill>
            <p:spPr bwMode="auto">
              <a:xfrm>
                <a:off x="1155" y="180"/>
                <a:ext cx="412" cy="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
        <p:nvSpPr>
          <p:cNvPr id="22" name="TextBox 1"/>
          <p:cNvSpPr txBox="1"/>
          <p:nvPr/>
        </p:nvSpPr>
        <p:spPr>
          <a:xfrm>
            <a:off x="6444208" y="2216476"/>
            <a:ext cx="1293904"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VERY HIGH </a:t>
            </a:r>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23" name="TextBox 1"/>
          <p:cNvSpPr txBox="1"/>
          <p:nvPr/>
        </p:nvSpPr>
        <p:spPr>
          <a:xfrm>
            <a:off x="3131840" y="2204864"/>
            <a:ext cx="849587"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HIGH 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sp>
        <p:nvSpPr>
          <p:cNvPr id="24" name="TextBox 1"/>
          <p:cNvSpPr txBox="1"/>
          <p:nvPr/>
        </p:nvSpPr>
        <p:spPr>
          <a:xfrm>
            <a:off x="971600" y="2204864"/>
            <a:ext cx="1224115" cy="369504"/>
          </a:xfrm>
          <a:prstGeom prst="roundRect">
            <a:avLst/>
          </a:prstGeom>
        </p:spPr>
        <p:style>
          <a:lnRef idx="2">
            <a:schemeClr val="dk1"/>
          </a:lnRef>
          <a:fillRef idx="1">
            <a:schemeClr val="lt1"/>
          </a:fillRef>
          <a:effectRef idx="0">
            <a:schemeClr val="dk1"/>
          </a:effectRef>
          <a:fontRef idx="minor">
            <a:schemeClr val="dk1"/>
          </a:fontRef>
        </p:style>
        <p:txBody>
          <a:bodyPr wrap="none" rtlCol="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indent="0" algn="l" defTabSz="914400" rtl="0" eaLnBrk="1" latinLnBrk="0" hangingPunct="1"/>
            <a:r>
              <a:rPr lang="en-GB" sz="1400" b="1" kern="12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MEDIUM HDI</a:t>
            </a:r>
            <a:endParaRPr lang="en-GB" sz="1400" b="1" kern="12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endParaRPr>
          </a:p>
        </p:txBody>
      </p:sp>
      <p:graphicFrame>
        <p:nvGraphicFramePr>
          <p:cNvPr id="25" name="2 Gráfico"/>
          <p:cNvGraphicFramePr>
            <a:graphicFrameLocks/>
          </p:cNvGraphicFramePr>
          <p:nvPr>
            <p:extLst>
              <p:ext uri="{D42A27DB-BD31-4B8C-83A1-F6EECF244321}">
                <p14:modId xmlns:p14="http://schemas.microsoft.com/office/powerpoint/2010/main" val="2351570500"/>
              </p:ext>
            </p:extLst>
          </p:nvPr>
        </p:nvGraphicFramePr>
        <p:xfrm>
          <a:off x="226219" y="1521639"/>
          <a:ext cx="8503318" cy="5325759"/>
        </p:xfrm>
        <a:graphic>
          <a:graphicData uri="http://schemas.openxmlformats.org/drawingml/2006/chart">
            <c:chart xmlns:c="http://schemas.openxmlformats.org/drawingml/2006/chart" xmlns:r="http://schemas.openxmlformats.org/officeDocument/2006/relationships" r:id="rId4"/>
          </a:graphicData>
        </a:graphic>
      </p:graphicFrame>
      <p:cxnSp>
        <p:nvCxnSpPr>
          <p:cNvPr id="12" name="11 Conector recto"/>
          <p:cNvCxnSpPr/>
          <p:nvPr/>
        </p:nvCxnSpPr>
        <p:spPr>
          <a:xfrm flipV="1">
            <a:off x="4572000" y="2060848"/>
            <a:ext cx="0" cy="4464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12 Conector recto"/>
          <p:cNvCxnSpPr/>
          <p:nvPr/>
        </p:nvCxnSpPr>
        <p:spPr>
          <a:xfrm flipV="1">
            <a:off x="2627784" y="2060848"/>
            <a:ext cx="0" cy="4464496"/>
          </a:xfrm>
          <a:prstGeom prst="line">
            <a:avLst/>
          </a:prstGeom>
        </p:spPr>
        <p:style>
          <a:lnRef idx="1">
            <a:schemeClr val="accent1"/>
          </a:lnRef>
          <a:fillRef idx="0">
            <a:schemeClr val="accent1"/>
          </a:fillRef>
          <a:effectRef idx="0">
            <a:schemeClr val="accent1"/>
          </a:effectRef>
          <a:fontRef idx="minor">
            <a:schemeClr val="tx1"/>
          </a:fontRef>
        </p:style>
      </p:cxnSp>
      <p:sp>
        <p:nvSpPr>
          <p:cNvPr id="14" name="1 CuadroTexto"/>
          <p:cNvSpPr txBox="1"/>
          <p:nvPr/>
        </p:nvSpPr>
        <p:spPr>
          <a:xfrm>
            <a:off x="3707904" y="3726898"/>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a:t>U</a:t>
            </a:r>
            <a:r>
              <a:rPr lang="es-ES" sz="1400" dirty="0" smtClean="0"/>
              <a:t>ruguay</a:t>
            </a:r>
            <a:endParaRPr lang="es-ES_tradnl" sz="1400" dirty="0"/>
          </a:p>
        </p:txBody>
      </p:sp>
      <p:sp>
        <p:nvSpPr>
          <p:cNvPr id="15" name="1 CuadroTexto"/>
          <p:cNvSpPr txBox="1"/>
          <p:nvPr/>
        </p:nvSpPr>
        <p:spPr>
          <a:xfrm>
            <a:off x="3130762" y="4509120"/>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Brasil</a:t>
            </a:r>
            <a:endParaRPr lang="es-ES_tradnl" sz="1400" dirty="0"/>
          </a:p>
        </p:txBody>
      </p:sp>
      <p:sp>
        <p:nvSpPr>
          <p:cNvPr id="16" name="1 CuadroTexto"/>
          <p:cNvSpPr txBox="1"/>
          <p:nvPr/>
        </p:nvSpPr>
        <p:spPr>
          <a:xfrm>
            <a:off x="7234074" y="4187063"/>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Australia</a:t>
            </a:r>
            <a:endParaRPr lang="es-ES_tradnl" sz="1400" dirty="0"/>
          </a:p>
        </p:txBody>
      </p:sp>
      <p:sp>
        <p:nvSpPr>
          <p:cNvPr id="17" name="1 CuadroTexto"/>
          <p:cNvSpPr txBox="1"/>
          <p:nvPr/>
        </p:nvSpPr>
        <p:spPr>
          <a:xfrm>
            <a:off x="3477389" y="5188492"/>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Iran</a:t>
            </a:r>
            <a:endParaRPr lang="es-ES_tradnl" sz="1400" dirty="0"/>
          </a:p>
        </p:txBody>
      </p:sp>
      <p:sp>
        <p:nvSpPr>
          <p:cNvPr id="18" name="1 CuadroTexto"/>
          <p:cNvSpPr txBox="1"/>
          <p:nvPr/>
        </p:nvSpPr>
        <p:spPr>
          <a:xfrm>
            <a:off x="3860304" y="4816885"/>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Cuba</a:t>
            </a:r>
            <a:endParaRPr lang="es-ES_tradnl" sz="1400" dirty="0"/>
          </a:p>
        </p:txBody>
      </p:sp>
      <p:sp>
        <p:nvSpPr>
          <p:cNvPr id="19" name="1 CuadroTexto"/>
          <p:cNvSpPr txBox="1"/>
          <p:nvPr/>
        </p:nvSpPr>
        <p:spPr>
          <a:xfrm>
            <a:off x="4608021" y="2193589"/>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Croatia</a:t>
            </a:r>
            <a:endParaRPr lang="es-ES_tradnl" sz="1400" dirty="0"/>
          </a:p>
        </p:txBody>
      </p:sp>
      <p:sp>
        <p:nvSpPr>
          <p:cNvPr id="20" name="1 CuadroTexto"/>
          <p:cNvSpPr txBox="1"/>
          <p:nvPr/>
        </p:nvSpPr>
        <p:spPr>
          <a:xfrm>
            <a:off x="6587122" y="5734452"/>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Singapore</a:t>
            </a:r>
            <a:endParaRPr lang="es-ES_tradnl" sz="1400" dirty="0"/>
          </a:p>
        </p:txBody>
      </p:sp>
      <p:sp>
        <p:nvSpPr>
          <p:cNvPr id="21" name="1 CuadroTexto"/>
          <p:cNvSpPr txBox="1"/>
          <p:nvPr/>
        </p:nvSpPr>
        <p:spPr>
          <a:xfrm>
            <a:off x="5292080" y="4720927"/>
            <a:ext cx="1008076" cy="30776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1400" dirty="0" smtClean="0"/>
              <a:t>Argentina</a:t>
            </a:r>
            <a:endParaRPr lang="es-ES_tradnl" sz="1400" dirty="0"/>
          </a:p>
        </p:txBody>
      </p:sp>
    </p:spTree>
    <p:extLst>
      <p:ext uri="{BB962C8B-B14F-4D97-AF65-F5344CB8AC3E}">
        <p14:creationId xmlns:p14="http://schemas.microsoft.com/office/powerpoint/2010/main" val="2107607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07504" y="1196752"/>
            <a:ext cx="8928992" cy="5482352"/>
          </a:xfrm>
          <a:prstGeom prst="roundRect">
            <a:avLst/>
          </a:prstGeom>
          <a:ln>
            <a:solidFill>
              <a:srgbClr val="92D050"/>
            </a:solidFill>
          </a:ln>
        </p:spPr>
        <p:style>
          <a:lnRef idx="2">
            <a:schemeClr val="accent1"/>
          </a:lnRef>
          <a:fillRef idx="1">
            <a:schemeClr val="lt1"/>
          </a:fillRef>
          <a:effectRef idx="0">
            <a:schemeClr val="accent1"/>
          </a:effectRef>
          <a:fontRef idx="minor">
            <a:schemeClr val="dk1"/>
          </a:fontRef>
        </p:style>
        <p:txBody>
          <a:bodyPr wrap="square">
            <a:spAutoFit/>
          </a:bodyPr>
          <a:lstStyle>
            <a:defPPr>
              <a:defRPr lang="es-ES_tradnl"/>
            </a:defPPr>
            <a:lvl1pPr>
              <a:defRPr sz="1600" b="0" i="0">
                <a:solidFill>
                  <a:schemeClr val="tx1"/>
                </a:solidFill>
                <a:latin typeface="Calibri" pitchFamily="34" charset="0"/>
                <a:cs typeface="Calibri" pitchFamily="34" charset="0"/>
              </a:defRPr>
            </a:lvl1pPr>
            <a:lvl2pPr marL="742950" indent="-285750">
              <a:defRPr sz="3900" b="1" i="1">
                <a:solidFill>
                  <a:srgbClr val="000066"/>
                </a:solidFill>
                <a:latin typeface="Univers (W1)" pitchFamily="34" charset="0"/>
                <a:cs typeface="Arial" charset="0"/>
              </a:defRPr>
            </a:lvl2pPr>
            <a:lvl3pPr marL="1143000" indent="-228600">
              <a:defRPr sz="3900" b="1" i="1">
                <a:solidFill>
                  <a:srgbClr val="000066"/>
                </a:solidFill>
                <a:latin typeface="Univers (W1)" pitchFamily="34" charset="0"/>
                <a:cs typeface="Arial" charset="0"/>
              </a:defRPr>
            </a:lvl3pPr>
            <a:lvl4pPr marL="1600200" indent="-228600">
              <a:defRPr sz="3900" b="1" i="1">
                <a:solidFill>
                  <a:srgbClr val="000066"/>
                </a:solidFill>
                <a:latin typeface="Univers (W1)" pitchFamily="34" charset="0"/>
                <a:cs typeface="Arial" charset="0"/>
              </a:defRPr>
            </a:lvl4pPr>
            <a:lvl5pPr marL="2057400" indent="-228600">
              <a:defRPr sz="3900" b="1" i="1">
                <a:solidFill>
                  <a:srgbClr val="000066"/>
                </a:solidFill>
                <a:latin typeface="Univers (W1)" pitchFamily="34" charset="0"/>
                <a:cs typeface="Arial" charset="0"/>
              </a:defRPr>
            </a:lvl5pPr>
            <a:lvl6pPr marL="2514600" indent="-228600" fontAlgn="base">
              <a:spcBef>
                <a:spcPct val="0"/>
              </a:spcBef>
              <a:spcAft>
                <a:spcPct val="0"/>
              </a:spcAft>
              <a:defRPr sz="3900" b="1" i="1">
                <a:solidFill>
                  <a:srgbClr val="000066"/>
                </a:solidFill>
                <a:latin typeface="Univers (W1)" pitchFamily="34" charset="0"/>
                <a:cs typeface="Arial" charset="0"/>
              </a:defRPr>
            </a:lvl6pPr>
            <a:lvl7pPr marL="2971800" indent="-228600" fontAlgn="base">
              <a:spcBef>
                <a:spcPct val="0"/>
              </a:spcBef>
              <a:spcAft>
                <a:spcPct val="0"/>
              </a:spcAft>
              <a:defRPr sz="3900" b="1" i="1">
                <a:solidFill>
                  <a:srgbClr val="000066"/>
                </a:solidFill>
                <a:latin typeface="Univers (W1)" pitchFamily="34" charset="0"/>
                <a:cs typeface="Arial" charset="0"/>
              </a:defRPr>
            </a:lvl7pPr>
            <a:lvl8pPr marL="3429000" indent="-228600" fontAlgn="base">
              <a:spcBef>
                <a:spcPct val="0"/>
              </a:spcBef>
              <a:spcAft>
                <a:spcPct val="0"/>
              </a:spcAft>
              <a:defRPr sz="3900" b="1" i="1">
                <a:solidFill>
                  <a:srgbClr val="000066"/>
                </a:solidFill>
                <a:latin typeface="Univers (W1)" pitchFamily="34" charset="0"/>
                <a:cs typeface="Arial" charset="0"/>
              </a:defRPr>
            </a:lvl8pPr>
            <a:lvl9pPr marL="3886200" indent="-228600" fontAlgn="base">
              <a:spcBef>
                <a:spcPct val="0"/>
              </a:spcBef>
              <a:spcAft>
                <a:spcPct val="0"/>
              </a:spcAft>
              <a:defRPr sz="3900" b="1" i="1">
                <a:solidFill>
                  <a:srgbClr val="000066"/>
                </a:solidFill>
                <a:latin typeface="Univers (W1)" pitchFamily="34" charset="0"/>
                <a:cs typeface="Arial" charset="0"/>
              </a:defRPr>
            </a:lvl9pPr>
          </a:lstStyle>
          <a:p>
            <a:r>
              <a:rPr lang="es-ES" dirty="0"/>
              <a:t>	</a:t>
            </a:r>
            <a:endParaRPr lang="es-ES" dirty="0" smtClean="0"/>
          </a:p>
          <a:p>
            <a:r>
              <a:rPr lang="es-ES" dirty="0"/>
              <a:t>	</a:t>
            </a:r>
            <a:r>
              <a:rPr lang="es-ES" sz="2000" dirty="0" smtClean="0"/>
              <a:t>The </a:t>
            </a:r>
            <a:r>
              <a:rPr lang="es-ES" sz="2000" dirty="0"/>
              <a:t>data and information presented here are </a:t>
            </a:r>
            <a:r>
              <a:rPr lang="es-ES" sz="2000" dirty="0" smtClean="0"/>
              <a:t>published </a:t>
            </a:r>
            <a:r>
              <a:rPr lang="es-ES" sz="2000" dirty="0"/>
              <a:t>in order to promote transparency in transplantation activities. </a:t>
            </a:r>
          </a:p>
          <a:p>
            <a:endParaRPr lang="es-ES" sz="2000" dirty="0"/>
          </a:p>
          <a:p>
            <a:r>
              <a:rPr lang="es-ES" sz="2000" dirty="0"/>
              <a:t>	Whenever possible this information has been confirmed by official national sources. However, in some instances, there are still provisional estimates. It is therefore anticipated that some data presented may be modified without prior notice. </a:t>
            </a:r>
          </a:p>
          <a:p>
            <a:endParaRPr lang="es-ES" sz="2000" dirty="0" smtClean="0"/>
          </a:p>
          <a:p>
            <a:r>
              <a:rPr lang="es-ES" sz="2000" dirty="0"/>
              <a:t>	As the facts displayed here are not definitive, they cannot be </a:t>
            </a:r>
            <a:r>
              <a:rPr lang="es-ES" sz="2000" dirty="0" smtClean="0"/>
              <a:t>reproduced </a:t>
            </a:r>
            <a:r>
              <a:rPr lang="es-ES" sz="2000" dirty="0"/>
              <a:t>or quoted unless shown with the above warning and the date. </a:t>
            </a:r>
          </a:p>
          <a:p>
            <a:endParaRPr lang="es-ES" sz="2000" dirty="0"/>
          </a:p>
          <a:p>
            <a:r>
              <a:rPr lang="es-ES" sz="2000" dirty="0"/>
              <a:t>	Data presented for </a:t>
            </a:r>
            <a:r>
              <a:rPr lang="es-ES" sz="2000" dirty="0" smtClean="0"/>
              <a:t> South </a:t>
            </a:r>
            <a:r>
              <a:rPr lang="es-ES" sz="2000" dirty="0"/>
              <a:t>Africa and India are best estimates from official sources as health authorities are in the process of setting up comprehensive registries on organ transplantation. </a:t>
            </a:r>
            <a:endParaRPr lang="es-ES" sz="2000" dirty="0" smtClean="0"/>
          </a:p>
          <a:p>
            <a:endParaRPr lang="es-ES" sz="2000" dirty="0"/>
          </a:p>
        </p:txBody>
      </p:sp>
      <p:sp>
        <p:nvSpPr>
          <p:cNvPr id="2" name="1 Rectángulo redondeado"/>
          <p:cNvSpPr/>
          <p:nvPr/>
        </p:nvSpPr>
        <p:spPr>
          <a:xfrm>
            <a:off x="3779912" y="1008434"/>
            <a:ext cx="1872208" cy="457200"/>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dk1"/>
                </a:solidFill>
                <a:latin typeface="Calibri" pitchFamily="34" charset="0"/>
                <a:cs typeface="Calibri" pitchFamily="34" charset="0"/>
              </a:rPr>
              <a:t>Disclaimer</a:t>
            </a:r>
            <a:endParaRPr lang="es-ES_tradnl" sz="2800" dirty="0">
              <a:solidFill>
                <a:schemeClr val="dk1"/>
              </a:solidFill>
              <a:latin typeface="Calibri" pitchFamily="34" charset="0"/>
              <a:cs typeface="Calibri" pitchFamily="34" charset="0"/>
            </a:endParaRPr>
          </a:p>
        </p:txBody>
      </p:sp>
    </p:spTree>
    <p:extLst>
      <p:ext uri="{BB962C8B-B14F-4D97-AF65-F5344CB8AC3E}">
        <p14:creationId xmlns:p14="http://schemas.microsoft.com/office/powerpoint/2010/main" val="2149772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8077</TotalTime>
  <Words>386</Words>
  <Application>Microsoft Office PowerPoint</Application>
  <PresentationFormat>Presentación en pantalla (4:3)</PresentationFormat>
  <Paragraphs>178</Paragraphs>
  <Slides>16</Slides>
  <Notes>2</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Presentación de PowerPoint</vt:lpstr>
      <vt:lpstr>Presentación de PowerPoint</vt:lpstr>
      <vt:lpstr>Presentación de PowerPoint</vt:lpstr>
      <vt:lpstr>Presentación de PowerPoint</vt:lpstr>
      <vt:lpstr>Kidney Transplantations per Region  Kidneys from Deceased Donors (%); Absolute number; Kidney Tx (pmp)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Carmona Sanz, Mar</dc:creator>
  <cp:lastModifiedBy>Carmona Sanz, Mar</cp:lastModifiedBy>
  <cp:revision>352</cp:revision>
  <dcterms:created xsi:type="dcterms:W3CDTF">2013-03-13T17:27:18Z</dcterms:created>
  <dcterms:modified xsi:type="dcterms:W3CDTF">2016-08-01T12:19:19Z</dcterms:modified>
</cp:coreProperties>
</file>